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sldIdLst>
    <p:sldId id="256" r:id="rId2"/>
    <p:sldId id="257" r:id="rId3"/>
    <p:sldId id="258" r:id="rId4"/>
    <p:sldId id="259" r:id="rId5"/>
    <p:sldId id="261" r:id="rId6"/>
    <p:sldId id="268" r:id="rId7"/>
    <p:sldId id="262" r:id="rId8"/>
    <p:sldId id="265" r:id="rId9"/>
    <p:sldId id="275" r:id="rId10"/>
    <p:sldId id="276" r:id="rId11"/>
    <p:sldId id="264" r:id="rId12"/>
    <p:sldId id="266" r:id="rId13"/>
    <p:sldId id="269" r:id="rId14"/>
    <p:sldId id="270" r:id="rId15"/>
    <p:sldId id="273" r:id="rId16"/>
    <p:sldId id="271" r:id="rId17"/>
    <p:sldId id="663" r:id="rId18"/>
    <p:sldId id="660" r:id="rId19"/>
    <p:sldId id="661" r:id="rId20"/>
    <p:sldId id="618" r:id="rId21"/>
    <p:sldId id="616" r:id="rId22"/>
    <p:sldId id="664" r:id="rId23"/>
    <p:sldId id="272" r:id="rId24"/>
    <p:sldId id="292" r:id="rId25"/>
    <p:sldId id="665" r:id="rId26"/>
    <p:sldId id="277" r:id="rId27"/>
    <p:sldId id="279" r:id="rId28"/>
    <p:sldId id="285" r:id="rId29"/>
    <p:sldId id="278" r:id="rId30"/>
    <p:sldId id="284" r:id="rId31"/>
    <p:sldId id="288" r:id="rId32"/>
    <p:sldId id="283" r:id="rId33"/>
    <p:sldId id="304" r:id="rId34"/>
    <p:sldId id="289" r:id="rId35"/>
    <p:sldId id="291" r:id="rId36"/>
    <p:sldId id="2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autoAdjust="0"/>
  </p:normalViewPr>
  <p:slideViewPr>
    <p:cSldViewPr snapToGrid="0">
      <p:cViewPr varScale="1">
        <p:scale>
          <a:sx n="82" d="100"/>
          <a:sy n="82" d="100"/>
        </p:scale>
        <p:origin x="89" y="73"/>
      </p:cViewPr>
      <p:guideLst/>
    </p:cSldViewPr>
  </p:slideViewPr>
  <p:outlineViewPr>
    <p:cViewPr>
      <p:scale>
        <a:sx n="33" d="100"/>
        <a:sy n="33" d="100"/>
      </p:scale>
      <p:origin x="0" y="-5828"/>
    </p:cViewPr>
  </p:outlineViewPr>
  <p:notesTextViewPr>
    <p:cViewPr>
      <p:scale>
        <a:sx n="1" d="1"/>
        <a:sy n="1" d="1"/>
      </p:scale>
      <p:origin x="0" y="0"/>
    </p:cViewPr>
  </p:notesTextViewPr>
  <p:sorterViewPr>
    <p:cViewPr>
      <p:scale>
        <a:sx n="110" d="100"/>
        <a:sy n="110" d="100"/>
      </p:scale>
      <p:origin x="0" y="-338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FAC919-99EB-4025-93D9-8175CA6632FA}" type="datetimeFigureOut">
              <a:rPr lang="en-CA" smtClean="0"/>
              <a:t>2024-10-25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88909-9CD3-4A9D-9026-8BFEE5ADBFBA}" type="slidenum">
              <a:rPr lang="en-CA" smtClean="0"/>
              <a:t>‹#›</a:t>
            </a:fld>
            <a:endParaRPr lang="en-CA"/>
          </a:p>
        </p:txBody>
      </p:sp>
    </p:spTree>
    <p:extLst>
      <p:ext uri="{BB962C8B-B14F-4D97-AF65-F5344CB8AC3E}">
        <p14:creationId xmlns:p14="http://schemas.microsoft.com/office/powerpoint/2010/main" val="4043161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https://www.ncbi.nlm.nih.gov/books/NBK584990/figure/map-4/?report=objectonly</a:t>
            </a:r>
          </a:p>
        </p:txBody>
      </p:sp>
      <p:sp>
        <p:nvSpPr>
          <p:cNvPr id="4" name="Slide Number Placeholder 3"/>
          <p:cNvSpPr>
            <a:spLocks noGrp="1"/>
          </p:cNvSpPr>
          <p:nvPr>
            <p:ph type="sldNum" sz="quarter" idx="5"/>
          </p:nvPr>
        </p:nvSpPr>
        <p:spPr/>
        <p:txBody>
          <a:bodyPr/>
          <a:lstStyle/>
          <a:p>
            <a:fld id="{3E088909-9CD3-4A9D-9026-8BFEE5ADBFBA}" type="slidenum">
              <a:rPr lang="en-CA" smtClean="0"/>
              <a:t>2</a:t>
            </a:fld>
            <a:endParaRPr lang="en-CA"/>
          </a:p>
        </p:txBody>
      </p:sp>
    </p:spTree>
    <p:extLst>
      <p:ext uri="{BB962C8B-B14F-4D97-AF65-F5344CB8AC3E}">
        <p14:creationId xmlns:p14="http://schemas.microsoft.com/office/powerpoint/2010/main" val="2037028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US LE 20 </a:t>
            </a:r>
            <a:r>
              <a:rPr lang="en-CA" dirty="0" err="1"/>
              <a:t>regrns</a:t>
            </a:r>
            <a:r>
              <a:rPr lang="en-CA" dirty="0"/>
              <a:t> e.xlsx  and  CMA regressions incl All e.xlsx</a:t>
            </a:r>
          </a:p>
          <a:p>
            <a:endParaRPr lang="en-CA" dirty="0"/>
          </a:p>
        </p:txBody>
      </p:sp>
      <p:sp>
        <p:nvSpPr>
          <p:cNvPr id="4" name="Slide Number Placeholder 3"/>
          <p:cNvSpPr>
            <a:spLocks noGrp="1"/>
          </p:cNvSpPr>
          <p:nvPr>
            <p:ph type="sldNum" sz="quarter" idx="5"/>
          </p:nvPr>
        </p:nvSpPr>
        <p:spPr/>
        <p:txBody>
          <a:bodyPr/>
          <a:lstStyle/>
          <a:p>
            <a:fld id="{3E088909-9CD3-4A9D-9026-8BFEE5ADBFBA}" type="slidenum">
              <a:rPr lang="en-CA" smtClean="0"/>
              <a:t>15</a:t>
            </a:fld>
            <a:endParaRPr lang="en-CA"/>
          </a:p>
        </p:txBody>
      </p:sp>
    </p:spTree>
    <p:extLst>
      <p:ext uri="{BB962C8B-B14F-4D97-AF65-F5344CB8AC3E}">
        <p14:creationId xmlns:p14="http://schemas.microsoft.com/office/powerpoint/2010/main" val="720513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RFB</a:t>
            </a:r>
            <a:r>
              <a:rPr lang="en-CA" baseline="0" dirty="0"/>
              <a:t> notes:</a:t>
            </a:r>
          </a:p>
          <a:p>
            <a:r>
              <a:rPr lang="en-CA" baseline="0" dirty="0"/>
              <a:t>On the subject of </a:t>
            </a:r>
            <a:r>
              <a:rPr lang="en-CA" baseline="0" dirty="0" err="1"/>
              <a:t>nbhds</a:t>
            </a:r>
            <a:r>
              <a:rPr lang="en-CA" baseline="0" dirty="0"/>
              <a:t>, this slide is to illustrate the major differences in the municipal governance structures in the US versus Canada. Many major US cities have </a:t>
            </a:r>
            <a:r>
              <a:rPr lang="en-CA" b="1" baseline="0" dirty="0"/>
              <a:t>hundreds of</a:t>
            </a:r>
            <a:r>
              <a:rPr lang="en-CA" baseline="0" dirty="0"/>
              <a:t> elected governments whereas Canadian cities have </a:t>
            </a:r>
            <a:r>
              <a:rPr lang="en-CA" b="1" baseline="0" dirty="0"/>
              <a:t>far </a:t>
            </a:r>
            <a:r>
              <a:rPr lang="en-CA" baseline="0" dirty="0"/>
              <a:t>fewer, </a:t>
            </a:r>
            <a:r>
              <a:rPr lang="en-CA" b="1" baseline="0" dirty="0"/>
              <a:t>following repeated amalgamations over the years</a:t>
            </a:r>
            <a:r>
              <a:rPr lang="en-CA" baseline="0" dirty="0"/>
              <a:t>. </a:t>
            </a:r>
            <a:r>
              <a:rPr lang="en-CA" b="1" baseline="0" dirty="0"/>
              <a:t>One of our key conjectures is that this important aspect </a:t>
            </a:r>
            <a:r>
              <a:rPr lang="en-CA" baseline="0" dirty="0"/>
              <a:t>of the differing social environments between the two countries </a:t>
            </a:r>
            <a:r>
              <a:rPr lang="en-CA" b="1" baseline="0" dirty="0"/>
              <a:t>plays an important role in accounting for the patterns observed in the Ross et al study</a:t>
            </a:r>
            <a:r>
              <a:rPr lang="en-CA" baseline="0" dirty="0"/>
              <a:t>. </a:t>
            </a:r>
            <a:r>
              <a:rPr lang="en-CA" i="1" baseline="0" dirty="0"/>
              <a:t>(QQQ we lack the data for the following; should be deleted:  Certainly, it has been observed that there are higher levels of sorting and economic/racial segregation in the US versus Canada.)</a:t>
            </a:r>
            <a:r>
              <a:rPr lang="en-CA" baseline="0" dirty="0"/>
              <a:t> </a:t>
            </a:r>
            <a:r>
              <a:rPr lang="en-CA" b="1" baseline="0" dirty="0"/>
              <a:t>As a result</a:t>
            </a:r>
            <a:r>
              <a:rPr lang="en-CA" baseline="0" dirty="0"/>
              <a:t>, we have given the U cities more </a:t>
            </a:r>
            <a:r>
              <a:rPr lang="en-CA" baseline="0" dirty="0" err="1"/>
              <a:t>nbhds</a:t>
            </a:r>
            <a:r>
              <a:rPr lang="en-CA" baseline="0" dirty="0"/>
              <a:t> than the C cities and made it </a:t>
            </a:r>
            <a:r>
              <a:rPr lang="en-CA" b="1" baseline="0" dirty="0"/>
              <a:t>easier</a:t>
            </a:r>
            <a:r>
              <a:rPr lang="en-CA" baseline="0" dirty="0"/>
              <a:t> for </a:t>
            </a:r>
            <a:r>
              <a:rPr lang="en-CA" baseline="0" dirty="0" err="1"/>
              <a:t>sims</a:t>
            </a:r>
            <a:r>
              <a:rPr lang="en-CA" baseline="0" dirty="0"/>
              <a:t> to move </a:t>
            </a:r>
            <a:r>
              <a:rPr lang="en-CA" baseline="0" dirty="0" err="1"/>
              <a:t>nbhds</a:t>
            </a:r>
            <a:r>
              <a:rPr lang="en-CA" baseline="0" dirty="0"/>
              <a:t> and sort themselves based on their income </a:t>
            </a:r>
            <a:r>
              <a:rPr lang="en-CA" b="1" baseline="0" dirty="0"/>
              <a:t>in the U cities</a:t>
            </a:r>
            <a:r>
              <a:rPr lang="en-CA" baseline="0" dirty="0"/>
              <a:t>. </a:t>
            </a:r>
          </a:p>
          <a:p>
            <a:endParaRPr lang="en-CA" baseline="0" dirty="0"/>
          </a:p>
          <a:p>
            <a:r>
              <a:rPr lang="en-CA" baseline="0" dirty="0"/>
              <a:t>(delete: </a:t>
            </a:r>
            <a:r>
              <a:rPr lang="en-CA" i="1" baseline="0" dirty="0"/>
              <a:t>While we did integrate this dynamic into the model, since there are not very good comparable data between the two countries, so we did not strive to achieve any particular level of segregation between the C and U scenarios, other than what emerged naturally. )</a:t>
            </a:r>
          </a:p>
          <a:p>
            <a:endParaRPr lang="en-CA" baseline="0" dirty="0"/>
          </a:p>
          <a:p>
            <a:r>
              <a:rPr lang="en-CA" baseline="0" dirty="0"/>
              <a:t>------</a:t>
            </a:r>
          </a:p>
          <a:p>
            <a:r>
              <a:rPr lang="en-CA" baseline="0" dirty="0"/>
              <a:t>TIME: 45 SEC (13:00)</a:t>
            </a:r>
          </a:p>
          <a:p>
            <a:endParaRPr lang="en-CA" baseline="0" dirty="0"/>
          </a:p>
          <a:p>
            <a:r>
              <a:rPr lang="en-CA" baseline="0" dirty="0"/>
              <a:t>--------</a:t>
            </a:r>
          </a:p>
          <a:p>
            <a:r>
              <a:rPr lang="en-CA" u="none" baseline="0" dirty="0"/>
              <a:t>MCW notes:</a:t>
            </a:r>
            <a:endParaRPr lang="en-CA" u="none" dirty="0"/>
          </a:p>
          <a:p>
            <a:endParaRPr lang="en-CA" dirty="0"/>
          </a:p>
          <a:p>
            <a:r>
              <a:rPr lang="en-CA" dirty="0"/>
              <a:t>http://www.yraeh.ca/~yraeh/sites/default/files/userfiles/map_gta.jpg</a:t>
            </a:r>
          </a:p>
          <a:p>
            <a:endParaRPr lang="en-CA" dirty="0"/>
          </a:p>
          <a:p>
            <a:r>
              <a:rPr lang="en-CA" dirty="0"/>
              <a:t>http://img110.imageshack.us/img110/7076/torontodensity3dw1.gif</a:t>
            </a:r>
          </a:p>
          <a:p>
            <a:endParaRPr lang="en-CA" dirty="0"/>
          </a:p>
          <a:p>
            <a:r>
              <a:rPr lang="en-CA" dirty="0"/>
              <a:t>http://www.mapsget.com/maps/city-maps/north-america/us/minnesota/minneapolis.jpg</a:t>
            </a:r>
          </a:p>
          <a:p>
            <a:endParaRPr lang="en-CA" dirty="0"/>
          </a:p>
          <a:p>
            <a:r>
              <a:rPr lang="en-CA" dirty="0"/>
              <a:t>mention </a:t>
            </a:r>
            <a:r>
              <a:rPr lang="en-CA" dirty="0" err="1"/>
              <a:t>govts</a:t>
            </a:r>
            <a:r>
              <a:rPr lang="en-CA" dirty="0"/>
              <a:t>, and also racial segregation</a:t>
            </a:r>
          </a:p>
        </p:txBody>
      </p:sp>
      <p:sp>
        <p:nvSpPr>
          <p:cNvPr id="4" name="Slide Number Placeholder 3"/>
          <p:cNvSpPr>
            <a:spLocks noGrp="1"/>
          </p:cNvSpPr>
          <p:nvPr>
            <p:ph type="sldNum" sz="quarter" idx="10"/>
          </p:nvPr>
        </p:nvSpPr>
        <p:spPr/>
        <p:txBody>
          <a:bodyPr/>
          <a:lstStyle/>
          <a:p>
            <a:pPr>
              <a:defRPr/>
            </a:pPr>
            <a:fld id="{B2F47E60-C6FD-41B7-9A5F-F5E2C6E677E4}" type="slidenum">
              <a:rPr lang="en-CA" smtClean="0"/>
              <a:pPr>
                <a:defRPr/>
              </a:pPr>
              <a:t>18</a:t>
            </a:fld>
            <a:endParaRPr lang="en-CA"/>
          </a:p>
        </p:txBody>
      </p:sp>
    </p:spTree>
    <p:extLst>
      <p:ext uri="{BB962C8B-B14F-4D97-AF65-F5344CB8AC3E}">
        <p14:creationId xmlns:p14="http://schemas.microsoft.com/office/powerpoint/2010/main" val="700141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https://en.wikipedia.org/wiki/List_of_school_districts_in_Ontario </a:t>
            </a:r>
          </a:p>
        </p:txBody>
      </p:sp>
      <p:sp>
        <p:nvSpPr>
          <p:cNvPr id="4" name="Slide Number Placeholder 3"/>
          <p:cNvSpPr>
            <a:spLocks noGrp="1"/>
          </p:cNvSpPr>
          <p:nvPr>
            <p:ph type="sldNum" sz="quarter" idx="10"/>
          </p:nvPr>
        </p:nvSpPr>
        <p:spPr/>
        <p:txBody>
          <a:bodyPr/>
          <a:lstStyle/>
          <a:p>
            <a:pPr>
              <a:defRPr/>
            </a:pPr>
            <a:fld id="{9F8523EE-B19B-42AD-A2AF-1917AC8A5178}" type="slidenum">
              <a:rPr lang="en-CA" smtClean="0"/>
              <a:pPr>
                <a:defRPr/>
              </a:pPr>
              <a:t>19</a:t>
            </a:fld>
            <a:endParaRPr lang="en-CA"/>
          </a:p>
        </p:txBody>
      </p:sp>
    </p:spTree>
    <p:extLst>
      <p:ext uri="{BB962C8B-B14F-4D97-AF65-F5344CB8AC3E}">
        <p14:creationId xmlns:p14="http://schemas.microsoft.com/office/powerpoint/2010/main" val="996770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B2F47E60-C6FD-41B7-9A5F-F5E2C6E677E4}" type="slidenum">
              <a:rPr lang="en-CA" smtClean="0"/>
              <a:pPr>
                <a:defRPr/>
              </a:pPr>
              <a:t>21</a:t>
            </a:fld>
            <a:endParaRPr lang="en-CA"/>
          </a:p>
        </p:txBody>
      </p:sp>
    </p:spTree>
    <p:extLst>
      <p:ext uri="{BB962C8B-B14F-4D97-AF65-F5344CB8AC3E}">
        <p14:creationId xmlns:p14="http://schemas.microsoft.com/office/powerpoint/2010/main" val="3081116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https://www.washingtonpost.com/health/interactive/2023/stress-chronic-illness-aging/?itid=sr_1_35e5105e-b79e-45f9-9d0a-084ae14c9fbb </a:t>
            </a:r>
          </a:p>
        </p:txBody>
      </p:sp>
      <p:sp>
        <p:nvSpPr>
          <p:cNvPr id="4" name="Slide Number Placeholder 3"/>
          <p:cNvSpPr>
            <a:spLocks noGrp="1"/>
          </p:cNvSpPr>
          <p:nvPr>
            <p:ph type="sldNum" sz="quarter" idx="5"/>
          </p:nvPr>
        </p:nvSpPr>
        <p:spPr/>
        <p:txBody>
          <a:bodyPr/>
          <a:lstStyle/>
          <a:p>
            <a:fld id="{3E088909-9CD3-4A9D-9026-8BFEE5ADBFBA}" type="slidenum">
              <a:rPr lang="en-CA" smtClean="0"/>
              <a:t>22</a:t>
            </a:fld>
            <a:endParaRPr lang="en-CA"/>
          </a:p>
        </p:txBody>
      </p:sp>
    </p:spTree>
    <p:extLst>
      <p:ext uri="{BB962C8B-B14F-4D97-AF65-F5344CB8AC3E}">
        <p14:creationId xmlns:p14="http://schemas.microsoft.com/office/powerpoint/2010/main" val="3143938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E088909-9CD3-4A9D-9026-8BFEE5ADBFBA}" type="slidenum">
              <a:rPr lang="en-CA" smtClean="0"/>
              <a:t>23</a:t>
            </a:fld>
            <a:endParaRPr lang="en-CA"/>
          </a:p>
        </p:txBody>
      </p:sp>
    </p:spTree>
    <p:extLst>
      <p:ext uri="{BB962C8B-B14F-4D97-AF65-F5344CB8AC3E}">
        <p14:creationId xmlns:p14="http://schemas.microsoft.com/office/powerpoint/2010/main" val="3673122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https://www.washingtonpost.com/health/interactive/2023/republican-politics-south-midwest-life-expectancy/?itid=ap_laurenweber</a:t>
            </a:r>
          </a:p>
        </p:txBody>
      </p:sp>
      <p:sp>
        <p:nvSpPr>
          <p:cNvPr id="4" name="Slide Number Placeholder 3"/>
          <p:cNvSpPr>
            <a:spLocks noGrp="1"/>
          </p:cNvSpPr>
          <p:nvPr>
            <p:ph type="sldNum" sz="quarter" idx="5"/>
          </p:nvPr>
        </p:nvSpPr>
        <p:spPr/>
        <p:txBody>
          <a:bodyPr/>
          <a:lstStyle/>
          <a:p>
            <a:fld id="{3E088909-9CD3-4A9D-9026-8BFEE5ADBFBA}" type="slidenum">
              <a:rPr lang="en-CA" smtClean="0"/>
              <a:t>25</a:t>
            </a:fld>
            <a:endParaRPr lang="en-CA"/>
          </a:p>
        </p:txBody>
      </p:sp>
    </p:spTree>
    <p:extLst>
      <p:ext uri="{BB962C8B-B14F-4D97-AF65-F5344CB8AC3E}">
        <p14:creationId xmlns:p14="http://schemas.microsoft.com/office/powerpoint/2010/main" val="1027460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E088909-9CD3-4A9D-9026-8BFEE5ADBFBA}" type="slidenum">
              <a:rPr lang="en-CA" smtClean="0"/>
              <a:t>26</a:t>
            </a:fld>
            <a:endParaRPr lang="en-CA"/>
          </a:p>
        </p:txBody>
      </p:sp>
    </p:spTree>
    <p:extLst>
      <p:ext uri="{BB962C8B-B14F-4D97-AF65-F5344CB8AC3E}">
        <p14:creationId xmlns:p14="http://schemas.microsoft.com/office/powerpoint/2010/main" val="2418540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https://en.wikipedia.org/wiki/File:Simpsons_paradox_-_animation.gif#/media/File:Simpsons_paradox_-_animation.gif</a:t>
            </a:r>
          </a:p>
        </p:txBody>
      </p:sp>
      <p:sp>
        <p:nvSpPr>
          <p:cNvPr id="4" name="Slide Number Placeholder 3"/>
          <p:cNvSpPr>
            <a:spLocks noGrp="1"/>
          </p:cNvSpPr>
          <p:nvPr>
            <p:ph type="sldNum" sz="quarter" idx="5"/>
          </p:nvPr>
        </p:nvSpPr>
        <p:spPr/>
        <p:txBody>
          <a:bodyPr/>
          <a:lstStyle/>
          <a:p>
            <a:fld id="{3E088909-9CD3-4A9D-9026-8BFEE5ADBFBA}" type="slidenum">
              <a:rPr lang="en-CA" smtClean="0"/>
              <a:t>28</a:t>
            </a:fld>
            <a:endParaRPr lang="en-CA"/>
          </a:p>
        </p:txBody>
      </p:sp>
    </p:spTree>
    <p:extLst>
      <p:ext uri="{BB962C8B-B14F-4D97-AF65-F5344CB8AC3E}">
        <p14:creationId xmlns:p14="http://schemas.microsoft.com/office/powerpoint/2010/main" val="22452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https://en.wikipedia.org/wiki/File:Simpsons_paradox_-_animation.gif#/media/File:Simpsons_paradox_-_animation.gif</a:t>
            </a:r>
          </a:p>
        </p:txBody>
      </p:sp>
      <p:sp>
        <p:nvSpPr>
          <p:cNvPr id="4" name="Slide Number Placeholder 3"/>
          <p:cNvSpPr>
            <a:spLocks noGrp="1"/>
          </p:cNvSpPr>
          <p:nvPr>
            <p:ph type="sldNum" sz="quarter" idx="5"/>
          </p:nvPr>
        </p:nvSpPr>
        <p:spPr/>
        <p:txBody>
          <a:bodyPr/>
          <a:lstStyle/>
          <a:p>
            <a:fld id="{3E088909-9CD3-4A9D-9026-8BFEE5ADBFBA}" type="slidenum">
              <a:rPr lang="en-CA" smtClean="0"/>
              <a:t>29</a:t>
            </a:fld>
            <a:endParaRPr lang="en-CA"/>
          </a:p>
        </p:txBody>
      </p:sp>
    </p:spTree>
    <p:extLst>
      <p:ext uri="{BB962C8B-B14F-4D97-AF65-F5344CB8AC3E}">
        <p14:creationId xmlns:p14="http://schemas.microsoft.com/office/powerpoint/2010/main" val="4255374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https://vizhub.healthdata.org/subnational/usa</a:t>
            </a:r>
          </a:p>
        </p:txBody>
      </p:sp>
      <p:sp>
        <p:nvSpPr>
          <p:cNvPr id="4" name="Slide Number Placeholder 3"/>
          <p:cNvSpPr>
            <a:spLocks noGrp="1"/>
          </p:cNvSpPr>
          <p:nvPr>
            <p:ph type="sldNum" sz="quarter" idx="5"/>
          </p:nvPr>
        </p:nvSpPr>
        <p:spPr/>
        <p:txBody>
          <a:bodyPr/>
          <a:lstStyle/>
          <a:p>
            <a:fld id="{3E088909-9CD3-4A9D-9026-8BFEE5ADBFBA}" type="slidenum">
              <a:rPr lang="en-CA" smtClean="0"/>
              <a:t>3</a:t>
            </a:fld>
            <a:endParaRPr lang="en-CA"/>
          </a:p>
        </p:txBody>
      </p:sp>
    </p:spTree>
    <p:extLst>
      <p:ext uri="{BB962C8B-B14F-4D97-AF65-F5344CB8AC3E}">
        <p14:creationId xmlns:p14="http://schemas.microsoft.com/office/powerpoint/2010/main" val="1857651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““pct pop box plot by region.tiff”; CT and FED counts from </a:t>
            </a:r>
            <a:r>
              <a:rPr lang="en-US" dirty="0" err="1"/>
              <a:t>from</a:t>
            </a:r>
            <a:r>
              <a:rPr lang="en-US" dirty="0"/>
              <a:t> “FEDs With Percent Population Available for Analysis w 296 FEDs zb.xlsx”</a:t>
            </a:r>
            <a:endParaRPr lang="en-CA" dirty="0"/>
          </a:p>
        </p:txBody>
      </p:sp>
      <p:sp>
        <p:nvSpPr>
          <p:cNvPr id="4" name="Slide Number Placeholder 3"/>
          <p:cNvSpPr>
            <a:spLocks noGrp="1"/>
          </p:cNvSpPr>
          <p:nvPr>
            <p:ph type="sldNum" sz="quarter" idx="5"/>
          </p:nvPr>
        </p:nvSpPr>
        <p:spPr/>
        <p:txBody>
          <a:bodyPr/>
          <a:lstStyle/>
          <a:p>
            <a:fld id="{3E088909-9CD3-4A9D-9026-8BFEE5ADBFBA}" type="slidenum">
              <a:rPr lang="en-CA" smtClean="0"/>
              <a:t>30</a:t>
            </a:fld>
            <a:endParaRPr lang="en-CA"/>
          </a:p>
        </p:txBody>
      </p:sp>
    </p:spTree>
    <p:extLst>
      <p:ext uri="{BB962C8B-B14F-4D97-AF65-F5344CB8AC3E}">
        <p14:creationId xmlns:p14="http://schemas.microsoft.com/office/powerpoint/2010/main" val="146728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2F434-CB2B-9E46-0B98-0BE542CA9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B81833-5BDB-FFB3-925F-43969E149C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04D4A2-2C2F-AACA-2510-D1E687BAA372}"/>
              </a:ext>
            </a:extLst>
          </p:cNvPr>
          <p:cNvSpPr>
            <a:spLocks noGrp="1"/>
          </p:cNvSpPr>
          <p:nvPr>
            <p:ph type="body" idx="1"/>
          </p:nvPr>
        </p:nvSpPr>
        <p:spPr/>
        <p:txBody>
          <a:bodyPr/>
          <a:lstStyle/>
          <a:p>
            <a:r>
              <a:rPr lang="en-US" dirty="0"/>
              <a:t>from “graph LEs by main party c.xlsx”</a:t>
            </a:r>
            <a:endParaRPr lang="en-CA" dirty="0"/>
          </a:p>
        </p:txBody>
      </p:sp>
      <p:sp>
        <p:nvSpPr>
          <p:cNvPr id="4" name="Slide Number Placeholder 3">
            <a:extLst>
              <a:ext uri="{FF2B5EF4-FFF2-40B4-BE49-F238E27FC236}">
                <a16:creationId xmlns:a16="http://schemas.microsoft.com/office/drawing/2014/main" id="{0F91D1C8-CE09-47E5-7162-407DCBF2CD07}"/>
              </a:ext>
            </a:extLst>
          </p:cNvPr>
          <p:cNvSpPr>
            <a:spLocks noGrp="1"/>
          </p:cNvSpPr>
          <p:nvPr>
            <p:ph type="sldNum" sz="quarter" idx="5"/>
          </p:nvPr>
        </p:nvSpPr>
        <p:spPr/>
        <p:txBody>
          <a:bodyPr/>
          <a:lstStyle/>
          <a:p>
            <a:fld id="{3E088909-9CD3-4A9D-9026-8BFEE5ADBFBA}" type="slidenum">
              <a:rPr lang="en-CA" smtClean="0"/>
              <a:t>31</a:t>
            </a:fld>
            <a:endParaRPr lang="en-CA"/>
          </a:p>
        </p:txBody>
      </p:sp>
    </p:spTree>
    <p:extLst>
      <p:ext uri="{BB962C8B-B14F-4D97-AF65-F5344CB8AC3E}">
        <p14:creationId xmlns:p14="http://schemas.microsoft.com/office/powerpoint/2010/main" val="3511477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“FED – JASP w CTs a.xlsx”</a:t>
            </a:r>
            <a:endParaRPr lang="en-CA" dirty="0"/>
          </a:p>
        </p:txBody>
      </p:sp>
      <p:sp>
        <p:nvSpPr>
          <p:cNvPr id="4" name="Slide Number Placeholder 3"/>
          <p:cNvSpPr>
            <a:spLocks noGrp="1"/>
          </p:cNvSpPr>
          <p:nvPr>
            <p:ph type="sldNum" sz="quarter" idx="5"/>
          </p:nvPr>
        </p:nvSpPr>
        <p:spPr/>
        <p:txBody>
          <a:bodyPr/>
          <a:lstStyle/>
          <a:p>
            <a:fld id="{3E088909-9CD3-4A9D-9026-8BFEE5ADBFBA}" type="slidenum">
              <a:rPr lang="en-CA" smtClean="0"/>
              <a:t>32</a:t>
            </a:fld>
            <a:endParaRPr lang="en-CA"/>
          </a:p>
        </p:txBody>
      </p:sp>
    </p:spTree>
    <p:extLst>
      <p:ext uri="{BB962C8B-B14F-4D97-AF65-F5344CB8AC3E}">
        <p14:creationId xmlns:p14="http://schemas.microsoft.com/office/powerpoint/2010/main" val="2321378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D2071-20C2-75E0-A33E-AC39C0A18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B79B2-7CED-29F3-14FC-C4014B02F6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FD5688-C562-2730-256D-487D7CD3FEB9}"/>
              </a:ext>
            </a:extLst>
          </p:cNvPr>
          <p:cNvSpPr>
            <a:spLocks noGrp="1"/>
          </p:cNvSpPr>
          <p:nvPr>
            <p:ph type="body" idx="1"/>
          </p:nvPr>
        </p:nvSpPr>
        <p:spPr/>
        <p:txBody>
          <a:bodyPr/>
          <a:lstStyle/>
          <a:p>
            <a:r>
              <a:rPr lang="en-CA" dirty="0"/>
              <a:t>from: “EFA </a:t>
            </a:r>
            <a:r>
              <a:rPr lang="en-CA" dirty="0" err="1"/>
              <a:t>etc</a:t>
            </a:r>
            <a:r>
              <a:rPr lang="en-CA" dirty="0"/>
              <a:t> results 3439 CTs c.xlsx”, “scatters” sheet</a:t>
            </a:r>
          </a:p>
        </p:txBody>
      </p:sp>
      <p:sp>
        <p:nvSpPr>
          <p:cNvPr id="4" name="Slide Number Placeholder 3">
            <a:extLst>
              <a:ext uri="{FF2B5EF4-FFF2-40B4-BE49-F238E27FC236}">
                <a16:creationId xmlns:a16="http://schemas.microsoft.com/office/drawing/2014/main" id="{89309117-9B31-CADB-8BA1-EB445C758D05}"/>
              </a:ext>
            </a:extLst>
          </p:cNvPr>
          <p:cNvSpPr>
            <a:spLocks noGrp="1"/>
          </p:cNvSpPr>
          <p:nvPr>
            <p:ph type="sldNum" sz="quarter" idx="5"/>
          </p:nvPr>
        </p:nvSpPr>
        <p:spPr/>
        <p:txBody>
          <a:bodyPr/>
          <a:lstStyle/>
          <a:p>
            <a:fld id="{3E088909-9CD3-4A9D-9026-8BFEE5ADBFBA}" type="slidenum">
              <a:rPr lang="en-CA" smtClean="0"/>
              <a:t>33</a:t>
            </a:fld>
            <a:endParaRPr lang="en-CA"/>
          </a:p>
        </p:txBody>
      </p:sp>
    </p:spTree>
    <p:extLst>
      <p:ext uri="{BB962C8B-B14F-4D97-AF65-F5344CB8AC3E}">
        <p14:creationId xmlns:p14="http://schemas.microsoft.com/office/powerpoint/2010/main" val="4212495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7CBB0-5F7E-0E64-2A2F-6CEAAAAD22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F07F3F-50E7-67A9-3106-15FC74E86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965CCB-63C9-01BD-E2A6-EE1EFD9021E2}"/>
              </a:ext>
            </a:extLst>
          </p:cNvPr>
          <p:cNvSpPr>
            <a:spLocks noGrp="1"/>
          </p:cNvSpPr>
          <p:nvPr>
            <p:ph type="body" idx="1"/>
          </p:nvPr>
        </p:nvSpPr>
        <p:spPr/>
        <p:txBody>
          <a:bodyPr/>
          <a:lstStyle/>
          <a:p>
            <a:r>
              <a:rPr lang="en-CA" dirty="0"/>
              <a:t>from: FEDs w LE &amp; SES q.xlsx</a:t>
            </a:r>
          </a:p>
        </p:txBody>
      </p:sp>
      <p:sp>
        <p:nvSpPr>
          <p:cNvPr id="4" name="Slide Number Placeholder 3">
            <a:extLst>
              <a:ext uri="{FF2B5EF4-FFF2-40B4-BE49-F238E27FC236}">
                <a16:creationId xmlns:a16="http://schemas.microsoft.com/office/drawing/2014/main" id="{6036795E-3E3B-CBC2-DF9D-F1D72725AE93}"/>
              </a:ext>
            </a:extLst>
          </p:cNvPr>
          <p:cNvSpPr>
            <a:spLocks noGrp="1"/>
          </p:cNvSpPr>
          <p:nvPr>
            <p:ph type="sldNum" sz="quarter" idx="5"/>
          </p:nvPr>
        </p:nvSpPr>
        <p:spPr/>
        <p:txBody>
          <a:bodyPr/>
          <a:lstStyle/>
          <a:p>
            <a:fld id="{3E088909-9CD3-4A9D-9026-8BFEE5ADBFBA}" type="slidenum">
              <a:rPr lang="en-CA" smtClean="0"/>
              <a:t>34</a:t>
            </a:fld>
            <a:endParaRPr lang="en-CA"/>
          </a:p>
        </p:txBody>
      </p:sp>
    </p:spTree>
    <p:extLst>
      <p:ext uri="{BB962C8B-B14F-4D97-AF65-F5344CB8AC3E}">
        <p14:creationId xmlns:p14="http://schemas.microsoft.com/office/powerpoint/2010/main" val="2977509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44224-D37A-F38C-10F1-08D627DE18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FB2F4B-278A-D821-78F6-2D31A95D8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D693FE-B80A-2637-6911-AB8D22E6BB4B}"/>
              </a:ext>
            </a:extLst>
          </p:cNvPr>
          <p:cNvSpPr>
            <a:spLocks noGrp="1"/>
          </p:cNvSpPr>
          <p:nvPr>
            <p:ph type="body" idx="1"/>
          </p:nvPr>
        </p:nvSpPr>
        <p:spPr/>
        <p:txBody>
          <a:bodyPr/>
          <a:lstStyle/>
          <a:p>
            <a:r>
              <a:rPr lang="en-CA" dirty="0"/>
              <a:t>from: “FEDs linear mixed models b.xlsx”</a:t>
            </a:r>
          </a:p>
        </p:txBody>
      </p:sp>
      <p:sp>
        <p:nvSpPr>
          <p:cNvPr id="4" name="Slide Number Placeholder 3">
            <a:extLst>
              <a:ext uri="{FF2B5EF4-FFF2-40B4-BE49-F238E27FC236}">
                <a16:creationId xmlns:a16="http://schemas.microsoft.com/office/drawing/2014/main" id="{05702414-21C7-1918-F8FA-10B978F890FB}"/>
              </a:ext>
            </a:extLst>
          </p:cNvPr>
          <p:cNvSpPr>
            <a:spLocks noGrp="1"/>
          </p:cNvSpPr>
          <p:nvPr>
            <p:ph type="sldNum" sz="quarter" idx="5"/>
          </p:nvPr>
        </p:nvSpPr>
        <p:spPr/>
        <p:txBody>
          <a:bodyPr/>
          <a:lstStyle/>
          <a:p>
            <a:fld id="{3E088909-9CD3-4A9D-9026-8BFEE5ADBFBA}" type="slidenum">
              <a:rPr lang="en-CA" smtClean="0"/>
              <a:t>35</a:t>
            </a:fld>
            <a:endParaRPr lang="en-CA"/>
          </a:p>
        </p:txBody>
      </p:sp>
    </p:spTree>
    <p:extLst>
      <p:ext uri="{BB962C8B-B14F-4D97-AF65-F5344CB8AC3E}">
        <p14:creationId xmlns:p14="http://schemas.microsoft.com/office/powerpoint/2010/main" val="4083934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D2071-20C2-75E0-A33E-AC39C0A18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B79B2-7CED-29F3-14FC-C4014B02F6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FD5688-C562-2730-256D-487D7CD3FEB9}"/>
              </a:ext>
            </a:extLst>
          </p:cNvPr>
          <p:cNvSpPr>
            <a:spLocks noGrp="1"/>
          </p:cNvSpPr>
          <p:nvPr>
            <p:ph type="body" idx="1"/>
          </p:nvPr>
        </p:nvSpPr>
        <p:spPr/>
        <p:txBody>
          <a:bodyPr/>
          <a:lstStyle/>
          <a:p>
            <a:r>
              <a:rPr lang="en-CA" dirty="0"/>
              <a:t>from: FEDs w LE &amp; SES q.xlsx</a:t>
            </a:r>
          </a:p>
        </p:txBody>
      </p:sp>
      <p:sp>
        <p:nvSpPr>
          <p:cNvPr id="4" name="Slide Number Placeholder 3">
            <a:extLst>
              <a:ext uri="{FF2B5EF4-FFF2-40B4-BE49-F238E27FC236}">
                <a16:creationId xmlns:a16="http://schemas.microsoft.com/office/drawing/2014/main" id="{89309117-9B31-CADB-8BA1-EB445C758D05}"/>
              </a:ext>
            </a:extLst>
          </p:cNvPr>
          <p:cNvSpPr>
            <a:spLocks noGrp="1"/>
          </p:cNvSpPr>
          <p:nvPr>
            <p:ph type="sldNum" sz="quarter" idx="5"/>
          </p:nvPr>
        </p:nvSpPr>
        <p:spPr/>
        <p:txBody>
          <a:bodyPr/>
          <a:lstStyle/>
          <a:p>
            <a:fld id="{3E088909-9CD3-4A9D-9026-8BFEE5ADBFBA}" type="slidenum">
              <a:rPr lang="en-CA" smtClean="0"/>
              <a:t>36</a:t>
            </a:fld>
            <a:endParaRPr lang="en-CA"/>
          </a:p>
        </p:txBody>
      </p:sp>
    </p:spTree>
    <p:extLst>
      <p:ext uri="{BB962C8B-B14F-4D97-AF65-F5344CB8AC3E}">
        <p14:creationId xmlns:p14="http://schemas.microsoft.com/office/powerpoint/2010/main" val="4212495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https://www.cdc.gov/nchs/nvss/usaleep/usaleep.html#life-expectancy</a:t>
            </a:r>
          </a:p>
        </p:txBody>
      </p:sp>
      <p:sp>
        <p:nvSpPr>
          <p:cNvPr id="4" name="Slide Number Placeholder 3"/>
          <p:cNvSpPr>
            <a:spLocks noGrp="1"/>
          </p:cNvSpPr>
          <p:nvPr>
            <p:ph type="sldNum" sz="quarter" idx="5"/>
          </p:nvPr>
        </p:nvSpPr>
        <p:spPr/>
        <p:txBody>
          <a:bodyPr/>
          <a:lstStyle/>
          <a:p>
            <a:fld id="{3E088909-9CD3-4A9D-9026-8BFEE5ADBFBA}" type="slidenum">
              <a:rPr lang="en-CA" smtClean="0"/>
              <a:t>4</a:t>
            </a:fld>
            <a:endParaRPr lang="en-CA"/>
          </a:p>
        </p:txBody>
      </p:sp>
    </p:spTree>
    <p:extLst>
      <p:ext uri="{BB962C8B-B14F-4D97-AF65-F5344CB8AC3E}">
        <p14:creationId xmlns:p14="http://schemas.microsoft.com/office/powerpoint/2010/main" val="1652910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US Vital Statistics Surveillance Report  No 23 Aug 2022 – Rapid Release</a:t>
            </a:r>
          </a:p>
          <a:p>
            <a:endParaRPr lang="en-CA" dirty="0"/>
          </a:p>
          <a:p>
            <a:r>
              <a:rPr lang="en-CA" dirty="0"/>
              <a:t>Stat Can Table: 13-10-0389-01  and  Table: 13-10-0879-01</a:t>
            </a:r>
          </a:p>
          <a:p>
            <a:endParaRPr lang="en-CA" dirty="0"/>
          </a:p>
          <a:p>
            <a:endParaRPr lang="en-CA" dirty="0"/>
          </a:p>
        </p:txBody>
      </p:sp>
      <p:sp>
        <p:nvSpPr>
          <p:cNvPr id="4" name="Slide Number Placeholder 3"/>
          <p:cNvSpPr>
            <a:spLocks noGrp="1"/>
          </p:cNvSpPr>
          <p:nvPr>
            <p:ph type="sldNum" sz="quarter" idx="5"/>
          </p:nvPr>
        </p:nvSpPr>
        <p:spPr/>
        <p:txBody>
          <a:bodyPr/>
          <a:lstStyle/>
          <a:p>
            <a:fld id="{3E088909-9CD3-4A9D-9026-8BFEE5ADBFBA}" type="slidenum">
              <a:rPr lang="en-CA" smtClean="0"/>
              <a:t>7</a:t>
            </a:fld>
            <a:endParaRPr lang="en-CA"/>
          </a:p>
        </p:txBody>
      </p:sp>
    </p:spTree>
    <p:extLst>
      <p:ext uri="{BB962C8B-B14F-4D97-AF65-F5344CB8AC3E}">
        <p14:creationId xmlns:p14="http://schemas.microsoft.com/office/powerpoint/2010/main" val="1933713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E088909-9CD3-4A9D-9026-8BFEE5ADBFBA}" type="slidenum">
              <a:rPr lang="en-CA" smtClean="0"/>
              <a:t>8</a:t>
            </a:fld>
            <a:endParaRPr lang="en-CA"/>
          </a:p>
        </p:txBody>
      </p:sp>
    </p:spTree>
    <p:extLst>
      <p:ext uri="{BB962C8B-B14F-4D97-AF65-F5344CB8AC3E}">
        <p14:creationId xmlns:p14="http://schemas.microsoft.com/office/powerpoint/2010/main" val="198389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cs typeface="Times New Roman" panose="02020603050405020304" pitchFamily="18" charset="0"/>
              </a:rPr>
              <a:t>from: Table S2 to S3f.xlsx</a:t>
            </a:r>
            <a:endParaRPr lang="en-CA" dirty="0"/>
          </a:p>
        </p:txBody>
      </p:sp>
      <p:sp>
        <p:nvSpPr>
          <p:cNvPr id="4" name="Slide Number Placeholder 3"/>
          <p:cNvSpPr>
            <a:spLocks noGrp="1"/>
          </p:cNvSpPr>
          <p:nvPr>
            <p:ph type="sldNum" sz="quarter" idx="5"/>
          </p:nvPr>
        </p:nvSpPr>
        <p:spPr/>
        <p:txBody>
          <a:bodyPr/>
          <a:lstStyle/>
          <a:p>
            <a:fld id="{3E088909-9CD3-4A9D-9026-8BFEE5ADBFBA}" type="slidenum">
              <a:rPr lang="en-CA" smtClean="0"/>
              <a:t>9</a:t>
            </a:fld>
            <a:endParaRPr lang="en-CA"/>
          </a:p>
        </p:txBody>
      </p:sp>
    </p:spTree>
    <p:extLst>
      <p:ext uri="{BB962C8B-B14F-4D97-AF65-F5344CB8AC3E}">
        <p14:creationId xmlns:p14="http://schemas.microsoft.com/office/powerpoint/2010/main" val="2128523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E088909-9CD3-4A9D-9026-8BFEE5ADBFBA}" type="slidenum">
              <a:rPr lang="en-CA" smtClean="0"/>
              <a:t>10</a:t>
            </a:fld>
            <a:endParaRPr lang="en-CA"/>
          </a:p>
        </p:txBody>
      </p:sp>
    </p:spTree>
    <p:extLst>
      <p:ext uri="{BB962C8B-B14F-4D97-AF65-F5344CB8AC3E}">
        <p14:creationId xmlns:p14="http://schemas.microsoft.com/office/powerpoint/2010/main" val="3673316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E088909-9CD3-4A9D-9026-8BFEE5ADBFBA}" type="slidenum">
              <a:rPr lang="en-CA" smtClean="0"/>
              <a:t>11</a:t>
            </a:fld>
            <a:endParaRPr lang="en-CA"/>
          </a:p>
        </p:txBody>
      </p:sp>
    </p:spTree>
    <p:extLst>
      <p:ext uri="{BB962C8B-B14F-4D97-AF65-F5344CB8AC3E}">
        <p14:creationId xmlns:p14="http://schemas.microsoft.com/office/powerpoint/2010/main" val="723238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US LE 20 </a:t>
            </a:r>
            <a:r>
              <a:rPr lang="en-CA" dirty="0" err="1"/>
              <a:t>regrns</a:t>
            </a:r>
            <a:r>
              <a:rPr lang="en-CA" dirty="0"/>
              <a:t> e.xlsx  and  CMA regressions incl All e.xlsx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3E088909-9CD3-4A9D-9026-8BFEE5ADBFBA}" type="slidenum">
              <a:rPr lang="en-CA" smtClean="0"/>
              <a:t>14</a:t>
            </a:fld>
            <a:endParaRPr lang="en-CA"/>
          </a:p>
        </p:txBody>
      </p:sp>
    </p:spTree>
    <p:extLst>
      <p:ext uri="{BB962C8B-B14F-4D97-AF65-F5344CB8AC3E}">
        <p14:creationId xmlns:p14="http://schemas.microsoft.com/office/powerpoint/2010/main" val="2400811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FA71C-5975-BE06-9EDD-A7EC0B94B6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08F1A71-0BBD-E36F-CA69-6FF10B4D9F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42BE05F-A7C8-1575-775E-375E134D1A78}"/>
              </a:ext>
            </a:extLst>
          </p:cNvPr>
          <p:cNvSpPr>
            <a:spLocks noGrp="1"/>
          </p:cNvSpPr>
          <p:nvPr>
            <p:ph type="dt" sz="half" idx="10"/>
          </p:nvPr>
        </p:nvSpPr>
        <p:spPr/>
        <p:txBody>
          <a:bodyPr/>
          <a:lstStyle/>
          <a:p>
            <a:fld id="{7ECD480B-E9D9-4D2C-98CC-BE8B4587D925}" type="datetime1">
              <a:rPr lang="en-CA" smtClean="0"/>
              <a:t>2024-10-25</a:t>
            </a:fld>
            <a:endParaRPr lang="en-CA"/>
          </a:p>
        </p:txBody>
      </p:sp>
      <p:sp>
        <p:nvSpPr>
          <p:cNvPr id="5" name="Footer Placeholder 4">
            <a:extLst>
              <a:ext uri="{FF2B5EF4-FFF2-40B4-BE49-F238E27FC236}">
                <a16:creationId xmlns:a16="http://schemas.microsoft.com/office/drawing/2014/main" id="{D46E428C-F5C1-AF35-383E-88F12B699F8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BE1795E-C9C2-939D-FC54-7D5B34A8C562}"/>
              </a:ext>
            </a:extLst>
          </p:cNvPr>
          <p:cNvSpPr>
            <a:spLocks noGrp="1"/>
          </p:cNvSpPr>
          <p:nvPr>
            <p:ph type="sldNum" sz="quarter" idx="12"/>
          </p:nvPr>
        </p:nvSpPr>
        <p:spPr/>
        <p:txBody>
          <a:bodyPr/>
          <a:lstStyle/>
          <a:p>
            <a:fld id="{125CDB63-1097-4591-BC99-EDFAF4861BAB}" type="slidenum">
              <a:rPr lang="en-CA" smtClean="0"/>
              <a:t>‹#›</a:t>
            </a:fld>
            <a:endParaRPr lang="en-CA"/>
          </a:p>
        </p:txBody>
      </p:sp>
    </p:spTree>
    <p:extLst>
      <p:ext uri="{BB962C8B-B14F-4D97-AF65-F5344CB8AC3E}">
        <p14:creationId xmlns:p14="http://schemas.microsoft.com/office/powerpoint/2010/main" val="1788633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049CB-4675-C38B-B31A-A9228B10D27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4D50DFC-430A-59BB-E44C-4E4175256A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36B2287-5FB0-8212-350E-1DF4269E76E6}"/>
              </a:ext>
            </a:extLst>
          </p:cNvPr>
          <p:cNvSpPr>
            <a:spLocks noGrp="1"/>
          </p:cNvSpPr>
          <p:nvPr>
            <p:ph type="dt" sz="half" idx="10"/>
          </p:nvPr>
        </p:nvSpPr>
        <p:spPr/>
        <p:txBody>
          <a:bodyPr/>
          <a:lstStyle/>
          <a:p>
            <a:fld id="{FDBAA71B-D889-472E-A784-490FCA094B5B}" type="datetime1">
              <a:rPr lang="en-CA" smtClean="0"/>
              <a:t>2024-10-25</a:t>
            </a:fld>
            <a:endParaRPr lang="en-CA"/>
          </a:p>
        </p:txBody>
      </p:sp>
      <p:sp>
        <p:nvSpPr>
          <p:cNvPr id="5" name="Footer Placeholder 4">
            <a:extLst>
              <a:ext uri="{FF2B5EF4-FFF2-40B4-BE49-F238E27FC236}">
                <a16:creationId xmlns:a16="http://schemas.microsoft.com/office/drawing/2014/main" id="{152CC09A-D836-1E86-0ACC-7B41DF434E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A0F0CFE-8118-EBA5-1BAF-7FB18B7E6A9C}"/>
              </a:ext>
            </a:extLst>
          </p:cNvPr>
          <p:cNvSpPr>
            <a:spLocks noGrp="1"/>
          </p:cNvSpPr>
          <p:nvPr>
            <p:ph type="sldNum" sz="quarter" idx="12"/>
          </p:nvPr>
        </p:nvSpPr>
        <p:spPr/>
        <p:txBody>
          <a:bodyPr/>
          <a:lstStyle/>
          <a:p>
            <a:fld id="{125CDB63-1097-4591-BC99-EDFAF4861BAB}" type="slidenum">
              <a:rPr lang="en-CA" smtClean="0"/>
              <a:t>‹#›</a:t>
            </a:fld>
            <a:endParaRPr lang="en-CA"/>
          </a:p>
        </p:txBody>
      </p:sp>
    </p:spTree>
    <p:extLst>
      <p:ext uri="{BB962C8B-B14F-4D97-AF65-F5344CB8AC3E}">
        <p14:creationId xmlns:p14="http://schemas.microsoft.com/office/powerpoint/2010/main" val="384242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A1D936-43A0-085F-EF05-F17D72E902C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97C9F37-EA92-25F1-ED0D-2686C27C51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E175817-A28A-9B60-F2E9-DD8FD094B6E3}"/>
              </a:ext>
            </a:extLst>
          </p:cNvPr>
          <p:cNvSpPr>
            <a:spLocks noGrp="1"/>
          </p:cNvSpPr>
          <p:nvPr>
            <p:ph type="dt" sz="half" idx="10"/>
          </p:nvPr>
        </p:nvSpPr>
        <p:spPr/>
        <p:txBody>
          <a:bodyPr/>
          <a:lstStyle/>
          <a:p>
            <a:fld id="{5FD07518-0258-4319-B194-2E7BB166E434}" type="datetime1">
              <a:rPr lang="en-CA" smtClean="0"/>
              <a:t>2024-10-25</a:t>
            </a:fld>
            <a:endParaRPr lang="en-CA"/>
          </a:p>
        </p:txBody>
      </p:sp>
      <p:sp>
        <p:nvSpPr>
          <p:cNvPr id="5" name="Footer Placeholder 4">
            <a:extLst>
              <a:ext uri="{FF2B5EF4-FFF2-40B4-BE49-F238E27FC236}">
                <a16:creationId xmlns:a16="http://schemas.microsoft.com/office/drawing/2014/main" id="{9B41B0C1-34E2-4202-A3A3-E75A8CAF5C1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CEEC2CA-A923-5E3F-6C03-09A61B46EF01}"/>
              </a:ext>
            </a:extLst>
          </p:cNvPr>
          <p:cNvSpPr>
            <a:spLocks noGrp="1"/>
          </p:cNvSpPr>
          <p:nvPr>
            <p:ph type="sldNum" sz="quarter" idx="12"/>
          </p:nvPr>
        </p:nvSpPr>
        <p:spPr/>
        <p:txBody>
          <a:bodyPr/>
          <a:lstStyle/>
          <a:p>
            <a:fld id="{125CDB63-1097-4591-BC99-EDFAF4861BAB}" type="slidenum">
              <a:rPr lang="en-CA" smtClean="0"/>
              <a:t>‹#›</a:t>
            </a:fld>
            <a:endParaRPr lang="en-CA"/>
          </a:p>
        </p:txBody>
      </p:sp>
    </p:spTree>
    <p:extLst>
      <p:ext uri="{BB962C8B-B14F-4D97-AF65-F5344CB8AC3E}">
        <p14:creationId xmlns:p14="http://schemas.microsoft.com/office/powerpoint/2010/main" val="3593678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6D688-2365-37BB-947E-DD6068A880D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660B99D-3C3B-92BB-CE24-C9369C548A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6E17B49-A1C5-8B68-25E9-770CEE3A4236}"/>
              </a:ext>
            </a:extLst>
          </p:cNvPr>
          <p:cNvSpPr>
            <a:spLocks noGrp="1"/>
          </p:cNvSpPr>
          <p:nvPr>
            <p:ph type="dt" sz="half" idx="10"/>
          </p:nvPr>
        </p:nvSpPr>
        <p:spPr/>
        <p:txBody>
          <a:bodyPr/>
          <a:lstStyle/>
          <a:p>
            <a:fld id="{F378D0D5-1D67-4308-B0AC-4FB10AD5EBC7}" type="datetime1">
              <a:rPr lang="en-CA" smtClean="0"/>
              <a:t>2024-10-25</a:t>
            </a:fld>
            <a:endParaRPr lang="en-CA"/>
          </a:p>
        </p:txBody>
      </p:sp>
      <p:sp>
        <p:nvSpPr>
          <p:cNvPr id="5" name="Footer Placeholder 4">
            <a:extLst>
              <a:ext uri="{FF2B5EF4-FFF2-40B4-BE49-F238E27FC236}">
                <a16:creationId xmlns:a16="http://schemas.microsoft.com/office/drawing/2014/main" id="{9B049BAA-C4DF-645D-AE8D-9E6F8E25E2D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E26FDA1-99DE-0EFE-C13C-18102EADAD8F}"/>
              </a:ext>
            </a:extLst>
          </p:cNvPr>
          <p:cNvSpPr>
            <a:spLocks noGrp="1"/>
          </p:cNvSpPr>
          <p:nvPr>
            <p:ph type="sldNum" sz="quarter" idx="12"/>
          </p:nvPr>
        </p:nvSpPr>
        <p:spPr/>
        <p:txBody>
          <a:bodyPr/>
          <a:lstStyle/>
          <a:p>
            <a:fld id="{125CDB63-1097-4591-BC99-EDFAF4861BAB}" type="slidenum">
              <a:rPr lang="en-CA" smtClean="0"/>
              <a:t>‹#›</a:t>
            </a:fld>
            <a:endParaRPr lang="en-CA"/>
          </a:p>
        </p:txBody>
      </p:sp>
    </p:spTree>
    <p:extLst>
      <p:ext uri="{BB962C8B-B14F-4D97-AF65-F5344CB8AC3E}">
        <p14:creationId xmlns:p14="http://schemas.microsoft.com/office/powerpoint/2010/main" val="2889543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83572-1F8D-ABDB-B312-047992B5BA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8D88D3F5-30A1-826A-F504-E1220921E50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497796-20A5-F68A-D8D6-EF906F0BD81C}"/>
              </a:ext>
            </a:extLst>
          </p:cNvPr>
          <p:cNvSpPr>
            <a:spLocks noGrp="1"/>
          </p:cNvSpPr>
          <p:nvPr>
            <p:ph type="dt" sz="half" idx="10"/>
          </p:nvPr>
        </p:nvSpPr>
        <p:spPr/>
        <p:txBody>
          <a:bodyPr/>
          <a:lstStyle/>
          <a:p>
            <a:fld id="{89B0E45B-B84D-4525-B10A-69D75D6CC066}" type="datetime1">
              <a:rPr lang="en-CA" smtClean="0"/>
              <a:t>2024-10-25</a:t>
            </a:fld>
            <a:endParaRPr lang="en-CA"/>
          </a:p>
        </p:txBody>
      </p:sp>
      <p:sp>
        <p:nvSpPr>
          <p:cNvPr id="5" name="Footer Placeholder 4">
            <a:extLst>
              <a:ext uri="{FF2B5EF4-FFF2-40B4-BE49-F238E27FC236}">
                <a16:creationId xmlns:a16="http://schemas.microsoft.com/office/drawing/2014/main" id="{7C188B48-AFD3-92A5-24B0-944F7D55DC1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7B2073D-ACE5-0E53-F47B-EF1BF61BEA5D}"/>
              </a:ext>
            </a:extLst>
          </p:cNvPr>
          <p:cNvSpPr>
            <a:spLocks noGrp="1"/>
          </p:cNvSpPr>
          <p:nvPr>
            <p:ph type="sldNum" sz="quarter" idx="12"/>
          </p:nvPr>
        </p:nvSpPr>
        <p:spPr/>
        <p:txBody>
          <a:bodyPr/>
          <a:lstStyle/>
          <a:p>
            <a:fld id="{125CDB63-1097-4591-BC99-EDFAF4861BAB}" type="slidenum">
              <a:rPr lang="en-CA" smtClean="0"/>
              <a:t>‹#›</a:t>
            </a:fld>
            <a:endParaRPr lang="en-CA"/>
          </a:p>
        </p:txBody>
      </p:sp>
    </p:spTree>
    <p:extLst>
      <p:ext uri="{BB962C8B-B14F-4D97-AF65-F5344CB8AC3E}">
        <p14:creationId xmlns:p14="http://schemas.microsoft.com/office/powerpoint/2010/main" val="2932631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5354A-38ED-A42B-628A-804B883ADA7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DF51945-CB17-5592-DC8B-8F7B5F042C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997D9904-B237-D04C-884D-1DE8994C94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4CB6BF9-0255-E457-EFC4-79BC36DDF170}"/>
              </a:ext>
            </a:extLst>
          </p:cNvPr>
          <p:cNvSpPr>
            <a:spLocks noGrp="1"/>
          </p:cNvSpPr>
          <p:nvPr>
            <p:ph type="dt" sz="half" idx="10"/>
          </p:nvPr>
        </p:nvSpPr>
        <p:spPr/>
        <p:txBody>
          <a:bodyPr/>
          <a:lstStyle/>
          <a:p>
            <a:fld id="{A6062D20-9D9D-464A-9014-E3A193AF4F31}" type="datetime1">
              <a:rPr lang="en-CA" smtClean="0"/>
              <a:t>2024-10-25</a:t>
            </a:fld>
            <a:endParaRPr lang="en-CA"/>
          </a:p>
        </p:txBody>
      </p:sp>
      <p:sp>
        <p:nvSpPr>
          <p:cNvPr id="6" name="Footer Placeholder 5">
            <a:extLst>
              <a:ext uri="{FF2B5EF4-FFF2-40B4-BE49-F238E27FC236}">
                <a16:creationId xmlns:a16="http://schemas.microsoft.com/office/drawing/2014/main" id="{8087B614-0C6F-4189-1DC0-6CF4836DB74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AAA189A-3147-8450-293D-6D15408415D6}"/>
              </a:ext>
            </a:extLst>
          </p:cNvPr>
          <p:cNvSpPr>
            <a:spLocks noGrp="1"/>
          </p:cNvSpPr>
          <p:nvPr>
            <p:ph type="sldNum" sz="quarter" idx="12"/>
          </p:nvPr>
        </p:nvSpPr>
        <p:spPr/>
        <p:txBody>
          <a:bodyPr/>
          <a:lstStyle/>
          <a:p>
            <a:fld id="{125CDB63-1097-4591-BC99-EDFAF4861BAB}" type="slidenum">
              <a:rPr lang="en-CA" smtClean="0"/>
              <a:t>‹#›</a:t>
            </a:fld>
            <a:endParaRPr lang="en-CA"/>
          </a:p>
        </p:txBody>
      </p:sp>
    </p:spTree>
    <p:extLst>
      <p:ext uri="{BB962C8B-B14F-4D97-AF65-F5344CB8AC3E}">
        <p14:creationId xmlns:p14="http://schemas.microsoft.com/office/powerpoint/2010/main" val="1755999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FBE0C-3329-BD43-0A61-E4779F8A5C9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A9CE803-5EA9-64B9-4FC5-2720E3F32C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6CFF12-7763-6740-CB42-6972582EE4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505506F2-59E2-7188-1DB1-0653A14736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23BE52-26AF-347A-8D0C-9A42702115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37F1997-D5F4-18A8-42EB-524B0762BEDF}"/>
              </a:ext>
            </a:extLst>
          </p:cNvPr>
          <p:cNvSpPr>
            <a:spLocks noGrp="1"/>
          </p:cNvSpPr>
          <p:nvPr>
            <p:ph type="dt" sz="half" idx="10"/>
          </p:nvPr>
        </p:nvSpPr>
        <p:spPr/>
        <p:txBody>
          <a:bodyPr/>
          <a:lstStyle/>
          <a:p>
            <a:fld id="{371B1606-AE64-4B16-942B-2D9A97EC6008}" type="datetime1">
              <a:rPr lang="en-CA" smtClean="0"/>
              <a:t>2024-10-25</a:t>
            </a:fld>
            <a:endParaRPr lang="en-CA"/>
          </a:p>
        </p:txBody>
      </p:sp>
      <p:sp>
        <p:nvSpPr>
          <p:cNvPr id="8" name="Footer Placeholder 7">
            <a:extLst>
              <a:ext uri="{FF2B5EF4-FFF2-40B4-BE49-F238E27FC236}">
                <a16:creationId xmlns:a16="http://schemas.microsoft.com/office/drawing/2014/main" id="{4B6DE610-A9F6-C51B-2FEA-495BD929721F}"/>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03E92DB5-2C47-19F0-A9D8-2F4FB4C3FAA1}"/>
              </a:ext>
            </a:extLst>
          </p:cNvPr>
          <p:cNvSpPr>
            <a:spLocks noGrp="1"/>
          </p:cNvSpPr>
          <p:nvPr>
            <p:ph type="sldNum" sz="quarter" idx="12"/>
          </p:nvPr>
        </p:nvSpPr>
        <p:spPr/>
        <p:txBody>
          <a:bodyPr/>
          <a:lstStyle/>
          <a:p>
            <a:fld id="{125CDB63-1097-4591-BC99-EDFAF4861BAB}" type="slidenum">
              <a:rPr lang="en-CA" smtClean="0"/>
              <a:t>‹#›</a:t>
            </a:fld>
            <a:endParaRPr lang="en-CA"/>
          </a:p>
        </p:txBody>
      </p:sp>
    </p:spTree>
    <p:extLst>
      <p:ext uri="{BB962C8B-B14F-4D97-AF65-F5344CB8AC3E}">
        <p14:creationId xmlns:p14="http://schemas.microsoft.com/office/powerpoint/2010/main" val="1081356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F85E8-FACD-7051-A5FD-D0584F40CA08}"/>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ED2E146-75BA-561F-1EDE-AFC0EF65AC40}"/>
              </a:ext>
            </a:extLst>
          </p:cNvPr>
          <p:cNvSpPr>
            <a:spLocks noGrp="1"/>
          </p:cNvSpPr>
          <p:nvPr>
            <p:ph type="dt" sz="half" idx="10"/>
          </p:nvPr>
        </p:nvSpPr>
        <p:spPr/>
        <p:txBody>
          <a:bodyPr/>
          <a:lstStyle/>
          <a:p>
            <a:fld id="{F2073E91-8159-4727-B4EF-DB119C5DC85D}" type="datetime1">
              <a:rPr lang="en-CA" smtClean="0"/>
              <a:t>2024-10-25</a:t>
            </a:fld>
            <a:endParaRPr lang="en-CA"/>
          </a:p>
        </p:txBody>
      </p:sp>
      <p:sp>
        <p:nvSpPr>
          <p:cNvPr id="4" name="Footer Placeholder 3">
            <a:extLst>
              <a:ext uri="{FF2B5EF4-FFF2-40B4-BE49-F238E27FC236}">
                <a16:creationId xmlns:a16="http://schemas.microsoft.com/office/drawing/2014/main" id="{7AEB4F7F-0E5B-F64B-B5F1-FDFE92DF0A8C}"/>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15F8F109-BE75-A1FB-41B4-2D0B09587038}"/>
              </a:ext>
            </a:extLst>
          </p:cNvPr>
          <p:cNvSpPr>
            <a:spLocks noGrp="1"/>
          </p:cNvSpPr>
          <p:nvPr>
            <p:ph type="sldNum" sz="quarter" idx="12"/>
          </p:nvPr>
        </p:nvSpPr>
        <p:spPr/>
        <p:txBody>
          <a:bodyPr/>
          <a:lstStyle/>
          <a:p>
            <a:fld id="{125CDB63-1097-4591-BC99-EDFAF4861BAB}" type="slidenum">
              <a:rPr lang="en-CA" smtClean="0"/>
              <a:t>‹#›</a:t>
            </a:fld>
            <a:endParaRPr lang="en-CA"/>
          </a:p>
        </p:txBody>
      </p:sp>
    </p:spTree>
    <p:extLst>
      <p:ext uri="{BB962C8B-B14F-4D97-AF65-F5344CB8AC3E}">
        <p14:creationId xmlns:p14="http://schemas.microsoft.com/office/powerpoint/2010/main" val="23732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E65016-0235-06C6-8875-028F1B7481E8}"/>
              </a:ext>
            </a:extLst>
          </p:cNvPr>
          <p:cNvSpPr>
            <a:spLocks noGrp="1"/>
          </p:cNvSpPr>
          <p:nvPr>
            <p:ph type="dt" sz="half" idx="10"/>
          </p:nvPr>
        </p:nvSpPr>
        <p:spPr/>
        <p:txBody>
          <a:bodyPr/>
          <a:lstStyle/>
          <a:p>
            <a:fld id="{03CDCB90-DBF5-48FF-A053-B0C40B9C5768}" type="datetime1">
              <a:rPr lang="en-CA" smtClean="0"/>
              <a:t>2024-10-25</a:t>
            </a:fld>
            <a:endParaRPr lang="en-CA"/>
          </a:p>
        </p:txBody>
      </p:sp>
      <p:sp>
        <p:nvSpPr>
          <p:cNvPr id="3" name="Footer Placeholder 2">
            <a:extLst>
              <a:ext uri="{FF2B5EF4-FFF2-40B4-BE49-F238E27FC236}">
                <a16:creationId xmlns:a16="http://schemas.microsoft.com/office/drawing/2014/main" id="{AA5C36EB-AE83-833B-2BFF-D66A8A1FC53F}"/>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1614CA9D-E24A-1736-4C4A-F05C13185FCE}"/>
              </a:ext>
            </a:extLst>
          </p:cNvPr>
          <p:cNvSpPr>
            <a:spLocks noGrp="1"/>
          </p:cNvSpPr>
          <p:nvPr>
            <p:ph type="sldNum" sz="quarter" idx="12"/>
          </p:nvPr>
        </p:nvSpPr>
        <p:spPr/>
        <p:txBody>
          <a:bodyPr/>
          <a:lstStyle/>
          <a:p>
            <a:fld id="{125CDB63-1097-4591-BC99-EDFAF4861BAB}" type="slidenum">
              <a:rPr lang="en-CA" smtClean="0"/>
              <a:t>‹#›</a:t>
            </a:fld>
            <a:endParaRPr lang="en-CA"/>
          </a:p>
        </p:txBody>
      </p:sp>
    </p:spTree>
    <p:extLst>
      <p:ext uri="{BB962C8B-B14F-4D97-AF65-F5344CB8AC3E}">
        <p14:creationId xmlns:p14="http://schemas.microsoft.com/office/powerpoint/2010/main" val="3010095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8B87E-4A93-0003-A4A9-9E40C63A67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E4F0BAB-7FF9-8020-8982-48E39E5DB6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C80DF631-5C50-D6D5-3BD6-204E7FB1F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8B258C-3FD3-B523-3E8F-7DA6797BFE1E}"/>
              </a:ext>
            </a:extLst>
          </p:cNvPr>
          <p:cNvSpPr>
            <a:spLocks noGrp="1"/>
          </p:cNvSpPr>
          <p:nvPr>
            <p:ph type="dt" sz="half" idx="10"/>
          </p:nvPr>
        </p:nvSpPr>
        <p:spPr/>
        <p:txBody>
          <a:bodyPr/>
          <a:lstStyle/>
          <a:p>
            <a:fld id="{6238BB32-357B-4FFF-A2A1-F9EC866C6138}" type="datetime1">
              <a:rPr lang="en-CA" smtClean="0"/>
              <a:t>2024-10-25</a:t>
            </a:fld>
            <a:endParaRPr lang="en-CA"/>
          </a:p>
        </p:txBody>
      </p:sp>
      <p:sp>
        <p:nvSpPr>
          <p:cNvPr id="6" name="Footer Placeholder 5">
            <a:extLst>
              <a:ext uri="{FF2B5EF4-FFF2-40B4-BE49-F238E27FC236}">
                <a16:creationId xmlns:a16="http://schemas.microsoft.com/office/drawing/2014/main" id="{14431ADF-2E12-03AD-4BBE-A0DC688C75D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1B2D521-827B-1AB6-4594-D14C9E281EB7}"/>
              </a:ext>
            </a:extLst>
          </p:cNvPr>
          <p:cNvSpPr>
            <a:spLocks noGrp="1"/>
          </p:cNvSpPr>
          <p:nvPr>
            <p:ph type="sldNum" sz="quarter" idx="12"/>
          </p:nvPr>
        </p:nvSpPr>
        <p:spPr/>
        <p:txBody>
          <a:bodyPr/>
          <a:lstStyle/>
          <a:p>
            <a:fld id="{125CDB63-1097-4591-BC99-EDFAF4861BAB}" type="slidenum">
              <a:rPr lang="en-CA" smtClean="0"/>
              <a:t>‹#›</a:t>
            </a:fld>
            <a:endParaRPr lang="en-CA"/>
          </a:p>
        </p:txBody>
      </p:sp>
    </p:spTree>
    <p:extLst>
      <p:ext uri="{BB962C8B-B14F-4D97-AF65-F5344CB8AC3E}">
        <p14:creationId xmlns:p14="http://schemas.microsoft.com/office/powerpoint/2010/main" val="1095234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1874F-9620-E56A-CF45-982601499F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BDDF8BB-CBCC-7C3D-53EB-633D9957C0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F81F979-A9D4-8DCD-C2D4-ABACC3B3C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6725E9-D1A0-BD11-5DF3-61CD446AFB99}"/>
              </a:ext>
            </a:extLst>
          </p:cNvPr>
          <p:cNvSpPr>
            <a:spLocks noGrp="1"/>
          </p:cNvSpPr>
          <p:nvPr>
            <p:ph type="dt" sz="half" idx="10"/>
          </p:nvPr>
        </p:nvSpPr>
        <p:spPr/>
        <p:txBody>
          <a:bodyPr/>
          <a:lstStyle/>
          <a:p>
            <a:fld id="{5ADD57A6-8B98-4AA5-A7DB-D60FD45151BE}" type="datetime1">
              <a:rPr lang="en-CA" smtClean="0"/>
              <a:t>2024-10-25</a:t>
            </a:fld>
            <a:endParaRPr lang="en-CA"/>
          </a:p>
        </p:txBody>
      </p:sp>
      <p:sp>
        <p:nvSpPr>
          <p:cNvPr id="6" name="Footer Placeholder 5">
            <a:extLst>
              <a:ext uri="{FF2B5EF4-FFF2-40B4-BE49-F238E27FC236}">
                <a16:creationId xmlns:a16="http://schemas.microsoft.com/office/drawing/2014/main" id="{4636DA06-03E2-9903-476E-241C24E45D6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1C76688-8ECE-C70F-EE3F-A20431C3D8D8}"/>
              </a:ext>
            </a:extLst>
          </p:cNvPr>
          <p:cNvSpPr>
            <a:spLocks noGrp="1"/>
          </p:cNvSpPr>
          <p:nvPr>
            <p:ph type="sldNum" sz="quarter" idx="12"/>
          </p:nvPr>
        </p:nvSpPr>
        <p:spPr/>
        <p:txBody>
          <a:bodyPr/>
          <a:lstStyle/>
          <a:p>
            <a:fld id="{125CDB63-1097-4591-BC99-EDFAF4861BAB}" type="slidenum">
              <a:rPr lang="en-CA" smtClean="0"/>
              <a:t>‹#›</a:t>
            </a:fld>
            <a:endParaRPr lang="en-CA"/>
          </a:p>
        </p:txBody>
      </p:sp>
    </p:spTree>
    <p:extLst>
      <p:ext uri="{BB962C8B-B14F-4D97-AF65-F5344CB8AC3E}">
        <p14:creationId xmlns:p14="http://schemas.microsoft.com/office/powerpoint/2010/main" val="368796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B76580-66BD-A72B-A8C0-D81571E7F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E3D6E19-94A0-3DFF-5442-021FB898F0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B222501-1FEF-B032-F31F-0E99C220FE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25E2B7-48FC-40E2-A434-8EEB178298E7}" type="datetime1">
              <a:rPr lang="en-CA" smtClean="0"/>
              <a:t>2024-10-25</a:t>
            </a:fld>
            <a:endParaRPr lang="en-CA"/>
          </a:p>
        </p:txBody>
      </p:sp>
      <p:sp>
        <p:nvSpPr>
          <p:cNvPr id="5" name="Footer Placeholder 4">
            <a:extLst>
              <a:ext uri="{FF2B5EF4-FFF2-40B4-BE49-F238E27FC236}">
                <a16:creationId xmlns:a16="http://schemas.microsoft.com/office/drawing/2014/main" id="{C5ADA501-46ED-6BE1-2169-6508B9BB14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9A11DD59-DCB2-6213-D215-8C855D86C6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5CDB63-1097-4591-BC99-EDFAF4861BAB}" type="slidenum">
              <a:rPr lang="en-CA" smtClean="0"/>
              <a:t>‹#›</a:t>
            </a:fld>
            <a:endParaRPr lang="en-CA"/>
          </a:p>
        </p:txBody>
      </p:sp>
    </p:spTree>
    <p:extLst>
      <p:ext uri="{BB962C8B-B14F-4D97-AF65-F5344CB8AC3E}">
        <p14:creationId xmlns:p14="http://schemas.microsoft.com/office/powerpoint/2010/main" val="2531920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cid:93f39bc7-9764-48b6-9a83-9ea8db8bf80b"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75396-5A7C-9D31-8F99-8A35259DE227}"/>
              </a:ext>
            </a:extLst>
          </p:cNvPr>
          <p:cNvSpPr>
            <a:spLocks noGrp="1"/>
          </p:cNvSpPr>
          <p:nvPr>
            <p:ph type="ctrTitle"/>
          </p:nvPr>
        </p:nvSpPr>
        <p:spPr>
          <a:xfrm>
            <a:off x="932868" y="531238"/>
            <a:ext cx="10178473" cy="900401"/>
          </a:xfrm>
        </p:spPr>
        <p:txBody>
          <a:bodyPr>
            <a:normAutofit/>
          </a:bodyPr>
          <a:lstStyle/>
          <a:p>
            <a:r>
              <a:rPr lang="en-CA" sz="4800" dirty="0"/>
              <a:t>Small Area Variations in Life Expectancy</a:t>
            </a:r>
          </a:p>
        </p:txBody>
      </p:sp>
      <p:sp>
        <p:nvSpPr>
          <p:cNvPr id="3" name="Subtitle 2">
            <a:extLst>
              <a:ext uri="{FF2B5EF4-FFF2-40B4-BE49-F238E27FC236}">
                <a16:creationId xmlns:a16="http://schemas.microsoft.com/office/drawing/2014/main" id="{1E2F7054-9365-9C89-2634-4E899B95C3BD}"/>
              </a:ext>
            </a:extLst>
          </p:cNvPr>
          <p:cNvSpPr>
            <a:spLocks noGrp="1"/>
          </p:cNvSpPr>
          <p:nvPr>
            <p:ph type="subTitle" idx="1"/>
          </p:nvPr>
        </p:nvSpPr>
        <p:spPr>
          <a:xfrm>
            <a:off x="1524000" y="1754769"/>
            <a:ext cx="9144000" cy="1655762"/>
          </a:xfrm>
        </p:spPr>
        <p:txBody>
          <a:bodyPr>
            <a:noAutofit/>
          </a:bodyPr>
          <a:lstStyle/>
          <a:p>
            <a:r>
              <a:rPr lang="en-CA" sz="3200" dirty="0"/>
              <a:t>Michael Wolfson</a:t>
            </a:r>
          </a:p>
          <a:p>
            <a:r>
              <a:rPr lang="en-CA" sz="3200" dirty="0"/>
              <a:t>Co-Authors: </a:t>
            </a: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Derek Chapman</a:t>
            </a:r>
            <a:r>
              <a:rPr lang="en-CA" sz="3200" dirty="0">
                <a:effectLst/>
                <a:latin typeface="Calibri" panose="020F0502020204030204" pitchFamily="34" charset="0"/>
                <a:ea typeface="Calibri" panose="020F0502020204030204" pitchFamily="34" charset="0"/>
                <a:cs typeface="Times New Roman" panose="02020603050405020304" pitchFamily="18" charset="0"/>
              </a:rPr>
              <a:t>, Jong Hyung Lee, </a:t>
            </a: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and Steven Woolf</a:t>
            </a:r>
            <a:r>
              <a:rPr lang="en-CA" sz="3200" dirty="0">
                <a:effectLst/>
                <a:latin typeface="Calibri" panose="020F0502020204030204" pitchFamily="34" charset="0"/>
                <a:ea typeface="Calibri" panose="020F0502020204030204" pitchFamily="34" charset="0"/>
                <a:cs typeface="Times New Roman" panose="02020603050405020304" pitchFamily="18" charset="0"/>
              </a:rPr>
              <a:t> (</a:t>
            </a:r>
            <a:r>
              <a:rPr lang="en-CA" sz="3200" dirty="0">
                <a:effectLst/>
                <a:latin typeface="Calibri" panose="020F0502020204030204" pitchFamily="34" charset="0"/>
                <a:ea typeface="Calibri" panose="020F0502020204030204" pitchFamily="34" charset="0"/>
              </a:rPr>
              <a:t>Virginia Commonwealth University)</a:t>
            </a: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 Vid Bijelic (University of Ottawa)</a:t>
            </a:r>
          </a:p>
          <a:p>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3200" dirty="0">
                <a:effectLst/>
                <a:latin typeface="Calibri" panose="020F0502020204030204" pitchFamily="34" charset="0"/>
                <a:ea typeface="Times New Roman" panose="02020603050405020304" pitchFamily="18" charset="0"/>
                <a:cs typeface="Times New Roman" panose="02020603050405020304" pitchFamily="18" charset="0"/>
              </a:rPr>
              <a:t>Financial Support: Anthony Iton, The California Endowment </a:t>
            </a:r>
            <a:endParaRPr lang="en-CA" sz="3200" dirty="0"/>
          </a:p>
        </p:txBody>
      </p:sp>
      <p:sp>
        <p:nvSpPr>
          <p:cNvPr id="4" name="Rectangle: Rounded Corners 3">
            <a:extLst>
              <a:ext uri="{FF2B5EF4-FFF2-40B4-BE49-F238E27FC236}">
                <a16:creationId xmlns:a16="http://schemas.microsoft.com/office/drawing/2014/main" id="{B539EC7F-8186-CD16-0955-DFD2C07E15E0}"/>
              </a:ext>
            </a:extLst>
          </p:cNvPr>
          <p:cNvSpPr/>
          <p:nvPr/>
        </p:nvSpPr>
        <p:spPr>
          <a:xfrm>
            <a:off x="3595546" y="5820030"/>
            <a:ext cx="4673600" cy="38316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(search: “statcan.gc.ca health reports </a:t>
            </a:r>
            <a:r>
              <a:rPr lang="en-US" dirty="0" err="1">
                <a:solidFill>
                  <a:srgbClr val="FF0000"/>
                </a:solidFill>
              </a:rPr>
              <a:t>wolfson</a:t>
            </a:r>
            <a:r>
              <a:rPr lang="en-US" dirty="0">
                <a:solidFill>
                  <a:srgbClr val="FF0000"/>
                </a:solidFill>
              </a:rPr>
              <a:t>”)</a:t>
            </a:r>
            <a:endParaRPr lang="en-CA" dirty="0">
              <a:solidFill>
                <a:srgbClr val="FF0000"/>
              </a:solidFill>
            </a:endParaRPr>
          </a:p>
        </p:txBody>
      </p:sp>
    </p:spTree>
    <p:extLst>
      <p:ext uri="{BB962C8B-B14F-4D97-AF65-F5344CB8AC3E}">
        <p14:creationId xmlns:p14="http://schemas.microsoft.com/office/powerpoint/2010/main" val="2686515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5505-FC21-B1F2-B9E1-2A3AB01A6EA5}"/>
              </a:ext>
            </a:extLst>
          </p:cNvPr>
          <p:cNvSpPr>
            <a:spLocks noGrp="1"/>
          </p:cNvSpPr>
          <p:nvPr>
            <p:ph type="title"/>
          </p:nvPr>
        </p:nvSpPr>
        <p:spPr>
          <a:xfrm>
            <a:off x="838200" y="233046"/>
            <a:ext cx="10515600" cy="724766"/>
          </a:xfrm>
        </p:spPr>
        <p:txBody>
          <a:bodyPr>
            <a:normAutofit/>
          </a:bodyPr>
          <a:lstStyle/>
          <a:p>
            <a:r>
              <a:rPr lang="en-CA" sz="4000" dirty="0">
                <a:effectLst/>
                <a:latin typeface="Calibri" panose="020F0502020204030204" pitchFamily="34" charset="0"/>
                <a:ea typeface="Calibri" panose="020F0502020204030204" pitchFamily="34" charset="0"/>
                <a:cs typeface="Times New Roman" panose="02020603050405020304" pitchFamily="18" charset="0"/>
              </a:rPr>
              <a:t>Distributions of Life Expectancies (LEs) at Age 20 </a:t>
            </a:r>
            <a:endParaRPr lang="en-CA" sz="4000" dirty="0"/>
          </a:p>
        </p:txBody>
      </p:sp>
      <p:sp>
        <p:nvSpPr>
          <p:cNvPr id="3" name="Content Placeholder 2">
            <a:extLst>
              <a:ext uri="{FF2B5EF4-FFF2-40B4-BE49-F238E27FC236}">
                <a16:creationId xmlns:a16="http://schemas.microsoft.com/office/drawing/2014/main" id="{8C6998C0-801D-DDAC-C2F8-D538A434F8EE}"/>
              </a:ext>
            </a:extLst>
          </p:cNvPr>
          <p:cNvSpPr>
            <a:spLocks noGrp="1"/>
          </p:cNvSpPr>
          <p:nvPr>
            <p:ph idx="1"/>
          </p:nvPr>
        </p:nvSpPr>
        <p:spPr>
          <a:xfrm>
            <a:off x="838200" y="1825625"/>
            <a:ext cx="1397000" cy="4351338"/>
          </a:xfrm>
        </p:spPr>
        <p:txBody>
          <a:bodyPr/>
          <a:lstStyle/>
          <a:p>
            <a:endParaRPr lang="en-CA" dirty="0"/>
          </a:p>
        </p:txBody>
      </p:sp>
      <p:pic>
        <p:nvPicPr>
          <p:cNvPr id="4" name="Picture 3">
            <a:extLst>
              <a:ext uri="{FF2B5EF4-FFF2-40B4-BE49-F238E27FC236}">
                <a16:creationId xmlns:a16="http://schemas.microsoft.com/office/drawing/2014/main" id="{92876753-423C-E13A-7241-0F3930044B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16" y="1361440"/>
            <a:ext cx="12049484" cy="5700873"/>
          </a:xfrm>
          <a:prstGeom prst="rect">
            <a:avLst/>
          </a:prstGeom>
        </p:spPr>
      </p:pic>
      <p:sp>
        <p:nvSpPr>
          <p:cNvPr id="6" name="TextBox 5">
            <a:extLst>
              <a:ext uri="{FF2B5EF4-FFF2-40B4-BE49-F238E27FC236}">
                <a16:creationId xmlns:a16="http://schemas.microsoft.com/office/drawing/2014/main" id="{DC658403-3764-B6F1-F974-871CC688AFD5}"/>
              </a:ext>
            </a:extLst>
          </p:cNvPr>
          <p:cNvSpPr txBox="1"/>
          <p:nvPr/>
        </p:nvSpPr>
        <p:spPr>
          <a:xfrm>
            <a:off x="4693920" y="957812"/>
            <a:ext cx="2733040" cy="369332"/>
          </a:xfrm>
          <a:prstGeom prst="rect">
            <a:avLst/>
          </a:prstGeom>
          <a:noFill/>
        </p:spPr>
        <p:txBody>
          <a:bodyPr wrap="square" rtlCol="0">
            <a:spAutoFit/>
          </a:bodyPr>
          <a:lstStyle/>
          <a:p>
            <a:pPr algn="ctr"/>
            <a:r>
              <a:rPr lang="en-US" dirty="0"/>
              <a:t>ordered by median LE</a:t>
            </a:r>
            <a:endParaRPr lang="en-CA" dirty="0"/>
          </a:p>
        </p:txBody>
      </p:sp>
      <p:sp>
        <p:nvSpPr>
          <p:cNvPr id="5" name="Slide Number Placeholder 4">
            <a:extLst>
              <a:ext uri="{FF2B5EF4-FFF2-40B4-BE49-F238E27FC236}">
                <a16:creationId xmlns:a16="http://schemas.microsoft.com/office/drawing/2014/main" id="{76B28610-A415-5924-D839-BEA3D4339871}"/>
              </a:ext>
            </a:extLst>
          </p:cNvPr>
          <p:cNvSpPr>
            <a:spLocks noGrp="1"/>
          </p:cNvSpPr>
          <p:nvPr>
            <p:ph type="sldNum" sz="quarter" idx="12"/>
          </p:nvPr>
        </p:nvSpPr>
        <p:spPr/>
        <p:txBody>
          <a:bodyPr/>
          <a:lstStyle/>
          <a:p>
            <a:fld id="{125CDB63-1097-4591-BC99-EDFAF4861BAB}" type="slidenum">
              <a:rPr lang="en-CA" smtClean="0"/>
              <a:t>10</a:t>
            </a:fld>
            <a:endParaRPr lang="en-CA"/>
          </a:p>
        </p:txBody>
      </p:sp>
    </p:spTree>
    <p:extLst>
      <p:ext uri="{BB962C8B-B14F-4D97-AF65-F5344CB8AC3E}">
        <p14:creationId xmlns:p14="http://schemas.microsoft.com/office/powerpoint/2010/main" val="2045762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5505-FC21-B1F2-B9E1-2A3AB01A6EA5}"/>
              </a:ext>
            </a:extLst>
          </p:cNvPr>
          <p:cNvSpPr>
            <a:spLocks noGrp="1"/>
          </p:cNvSpPr>
          <p:nvPr>
            <p:ph type="title"/>
          </p:nvPr>
        </p:nvSpPr>
        <p:spPr>
          <a:xfrm>
            <a:off x="3002280" y="365126"/>
            <a:ext cx="2189480" cy="724766"/>
          </a:xfrm>
        </p:spPr>
        <p:txBody>
          <a:bodyPr>
            <a:normAutofit/>
          </a:bodyPr>
          <a:lstStyle/>
          <a:p>
            <a:r>
              <a:rPr lang="en-US" sz="3600" dirty="0"/>
              <a:t>(Arriaga)</a:t>
            </a:r>
            <a:endParaRPr lang="en-CA" sz="3600" dirty="0"/>
          </a:p>
        </p:txBody>
      </p:sp>
      <p:pic>
        <p:nvPicPr>
          <p:cNvPr id="6" name="Picture 5">
            <a:extLst>
              <a:ext uri="{FF2B5EF4-FFF2-40B4-BE49-F238E27FC236}">
                <a16:creationId xmlns:a16="http://schemas.microsoft.com/office/drawing/2014/main" id="{834B2F56-7EC3-B4AF-9AAE-C6B0CC3B2CFB}"/>
              </a:ext>
            </a:extLst>
          </p:cNvPr>
          <p:cNvPicPr>
            <a:picLocks noChangeAspect="1"/>
          </p:cNvPicPr>
          <p:nvPr/>
        </p:nvPicPr>
        <p:blipFill>
          <a:blip r:embed="rId3"/>
          <a:stretch>
            <a:fillRect/>
          </a:stretch>
        </p:blipFill>
        <p:spPr>
          <a:xfrm>
            <a:off x="2804160" y="28899"/>
            <a:ext cx="9367520" cy="6824021"/>
          </a:xfrm>
          <a:prstGeom prst="rect">
            <a:avLst/>
          </a:prstGeom>
        </p:spPr>
      </p:pic>
      <p:sp>
        <p:nvSpPr>
          <p:cNvPr id="3" name="Content Placeholder 2">
            <a:extLst>
              <a:ext uri="{FF2B5EF4-FFF2-40B4-BE49-F238E27FC236}">
                <a16:creationId xmlns:a16="http://schemas.microsoft.com/office/drawing/2014/main" id="{8C6998C0-801D-DDAC-C2F8-D538A434F8EE}"/>
              </a:ext>
            </a:extLst>
          </p:cNvPr>
          <p:cNvSpPr>
            <a:spLocks noGrp="1"/>
          </p:cNvSpPr>
          <p:nvPr>
            <p:ph idx="1"/>
          </p:nvPr>
        </p:nvSpPr>
        <p:spPr>
          <a:xfrm>
            <a:off x="10160" y="555624"/>
            <a:ext cx="3088640" cy="5621655"/>
          </a:xfrm>
        </p:spPr>
        <p:txBody>
          <a:bodyPr>
            <a:normAutofit fontScale="92500" lnSpcReduction="10000"/>
          </a:bodyPr>
          <a:lstStyle/>
          <a:p>
            <a:r>
              <a:rPr lang="en-US" dirty="0"/>
              <a:t>n.b. most mortality is at higher ages</a:t>
            </a:r>
          </a:p>
          <a:p>
            <a:r>
              <a:rPr lang="en-US" dirty="0"/>
              <a:t>thus, variations in LEs across CTs dominated by later age deaths</a:t>
            </a:r>
          </a:p>
          <a:p>
            <a:r>
              <a:rPr lang="en-US" dirty="0"/>
              <a:t>this Arriaga-style decomposition shows there are notable variations in deaths across the CTs studied at all ages considered</a:t>
            </a:r>
          </a:p>
          <a:p>
            <a:r>
              <a:rPr lang="en-US" dirty="0"/>
              <a:t>though to a smaller extent at younger ages</a:t>
            </a:r>
            <a:endParaRPr lang="en-CA" dirty="0"/>
          </a:p>
        </p:txBody>
      </p:sp>
      <p:sp>
        <p:nvSpPr>
          <p:cNvPr id="4" name="Slide Number Placeholder 3">
            <a:extLst>
              <a:ext uri="{FF2B5EF4-FFF2-40B4-BE49-F238E27FC236}">
                <a16:creationId xmlns:a16="http://schemas.microsoft.com/office/drawing/2014/main" id="{685B9E02-F125-0A01-B432-C39E69D4090A}"/>
              </a:ext>
            </a:extLst>
          </p:cNvPr>
          <p:cNvSpPr>
            <a:spLocks noGrp="1"/>
          </p:cNvSpPr>
          <p:nvPr>
            <p:ph type="sldNum" sz="quarter" idx="12"/>
          </p:nvPr>
        </p:nvSpPr>
        <p:spPr/>
        <p:txBody>
          <a:bodyPr/>
          <a:lstStyle/>
          <a:p>
            <a:fld id="{125CDB63-1097-4591-BC99-EDFAF4861BAB}" type="slidenum">
              <a:rPr lang="en-CA" smtClean="0"/>
              <a:t>11</a:t>
            </a:fld>
            <a:endParaRPr lang="en-CA"/>
          </a:p>
        </p:txBody>
      </p:sp>
    </p:spTree>
    <p:extLst>
      <p:ext uri="{BB962C8B-B14F-4D97-AF65-F5344CB8AC3E}">
        <p14:creationId xmlns:p14="http://schemas.microsoft.com/office/powerpoint/2010/main" val="3412971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5505-FC21-B1F2-B9E1-2A3AB01A6EA5}"/>
              </a:ext>
            </a:extLst>
          </p:cNvPr>
          <p:cNvSpPr>
            <a:spLocks noGrp="1"/>
          </p:cNvSpPr>
          <p:nvPr>
            <p:ph type="title"/>
          </p:nvPr>
        </p:nvSpPr>
        <p:spPr>
          <a:xfrm>
            <a:off x="838200" y="261216"/>
            <a:ext cx="10515600" cy="724766"/>
          </a:xfrm>
        </p:spPr>
        <p:txBody>
          <a:bodyPr>
            <a:noAutofit/>
          </a:bodyPr>
          <a:lstStyle/>
          <a:p>
            <a:r>
              <a:rPr lang="en-US" sz="4000" dirty="0"/>
              <a:t>Life Expectancy by Low Income (%) Across CTs in 15 Largest CMAs</a:t>
            </a:r>
            <a:endParaRPr lang="en-CA" sz="4000" dirty="0"/>
          </a:p>
        </p:txBody>
      </p:sp>
      <p:sp>
        <p:nvSpPr>
          <p:cNvPr id="3" name="Content Placeholder 2">
            <a:extLst>
              <a:ext uri="{FF2B5EF4-FFF2-40B4-BE49-F238E27FC236}">
                <a16:creationId xmlns:a16="http://schemas.microsoft.com/office/drawing/2014/main" id="{8C6998C0-801D-DDAC-C2F8-D538A434F8EE}"/>
              </a:ext>
            </a:extLst>
          </p:cNvPr>
          <p:cNvSpPr>
            <a:spLocks noGrp="1"/>
          </p:cNvSpPr>
          <p:nvPr>
            <p:ph idx="1"/>
          </p:nvPr>
        </p:nvSpPr>
        <p:spPr>
          <a:xfrm>
            <a:off x="838200" y="1825625"/>
            <a:ext cx="1813560" cy="4351338"/>
          </a:xfrm>
        </p:spPr>
        <p:txBody>
          <a:bodyPr/>
          <a:lstStyle/>
          <a:p>
            <a:endParaRPr lang="en-CA" dirty="0"/>
          </a:p>
        </p:txBody>
      </p:sp>
      <p:pic>
        <p:nvPicPr>
          <p:cNvPr id="5" name="Picture 4">
            <a:extLst>
              <a:ext uri="{FF2B5EF4-FFF2-40B4-BE49-F238E27FC236}">
                <a16:creationId xmlns:a16="http://schemas.microsoft.com/office/drawing/2014/main" id="{8C8636AF-9808-D452-6821-D7A48AB0DFF2}"/>
              </a:ext>
            </a:extLst>
          </p:cNvPr>
          <p:cNvPicPr>
            <a:picLocks noChangeAspect="1"/>
          </p:cNvPicPr>
          <p:nvPr/>
        </p:nvPicPr>
        <p:blipFill>
          <a:blip r:embed="rId2"/>
          <a:stretch>
            <a:fillRect/>
          </a:stretch>
        </p:blipFill>
        <p:spPr>
          <a:xfrm>
            <a:off x="-62343" y="1127644"/>
            <a:ext cx="12254344" cy="5461778"/>
          </a:xfrm>
          <a:prstGeom prst="rect">
            <a:avLst/>
          </a:prstGeom>
        </p:spPr>
      </p:pic>
      <p:sp>
        <p:nvSpPr>
          <p:cNvPr id="4" name="Slide Number Placeholder 3">
            <a:extLst>
              <a:ext uri="{FF2B5EF4-FFF2-40B4-BE49-F238E27FC236}">
                <a16:creationId xmlns:a16="http://schemas.microsoft.com/office/drawing/2014/main" id="{E42CB9FE-BB3A-003A-A141-0501DFF4422A}"/>
              </a:ext>
            </a:extLst>
          </p:cNvPr>
          <p:cNvSpPr>
            <a:spLocks noGrp="1"/>
          </p:cNvSpPr>
          <p:nvPr>
            <p:ph type="sldNum" sz="quarter" idx="12"/>
          </p:nvPr>
        </p:nvSpPr>
        <p:spPr/>
        <p:txBody>
          <a:bodyPr/>
          <a:lstStyle/>
          <a:p>
            <a:fld id="{125CDB63-1097-4591-BC99-EDFAF4861BAB}" type="slidenum">
              <a:rPr lang="en-CA" smtClean="0"/>
              <a:t>12</a:t>
            </a:fld>
            <a:endParaRPr lang="en-CA"/>
          </a:p>
        </p:txBody>
      </p:sp>
    </p:spTree>
    <p:extLst>
      <p:ext uri="{BB962C8B-B14F-4D97-AF65-F5344CB8AC3E}">
        <p14:creationId xmlns:p14="http://schemas.microsoft.com/office/powerpoint/2010/main" val="3469173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5505-FC21-B1F2-B9E1-2A3AB01A6EA5}"/>
              </a:ext>
            </a:extLst>
          </p:cNvPr>
          <p:cNvSpPr>
            <a:spLocks noGrp="1"/>
          </p:cNvSpPr>
          <p:nvPr>
            <p:ph type="title"/>
          </p:nvPr>
        </p:nvSpPr>
        <p:spPr>
          <a:xfrm>
            <a:off x="838200" y="365126"/>
            <a:ext cx="10515600" cy="724766"/>
          </a:xfrm>
        </p:spPr>
        <p:txBody>
          <a:bodyPr>
            <a:normAutofit fontScale="90000"/>
          </a:bodyPr>
          <a:lstStyle/>
          <a:p>
            <a:r>
              <a:rPr lang="en-US" sz="4400" kern="1200" dirty="0">
                <a:solidFill>
                  <a:schemeClr val="tx1"/>
                </a:solidFill>
                <a:effectLst/>
                <a:latin typeface="+mj-lt"/>
                <a:ea typeface="+mj-ea"/>
                <a:cs typeface="+mj-cs"/>
              </a:rPr>
              <a:t>Life Expectancy by Median Family Income ($000s) Across CTs in 15 Largest Cities </a:t>
            </a:r>
            <a:endParaRPr lang="en-CA" sz="3600" dirty="0"/>
          </a:p>
        </p:txBody>
      </p:sp>
      <p:sp>
        <p:nvSpPr>
          <p:cNvPr id="3" name="Content Placeholder 2">
            <a:extLst>
              <a:ext uri="{FF2B5EF4-FFF2-40B4-BE49-F238E27FC236}">
                <a16:creationId xmlns:a16="http://schemas.microsoft.com/office/drawing/2014/main" id="{8C6998C0-801D-DDAC-C2F8-D538A434F8EE}"/>
              </a:ext>
            </a:extLst>
          </p:cNvPr>
          <p:cNvSpPr>
            <a:spLocks noGrp="1"/>
          </p:cNvSpPr>
          <p:nvPr>
            <p:ph idx="1"/>
          </p:nvPr>
        </p:nvSpPr>
        <p:spPr>
          <a:xfrm>
            <a:off x="838200" y="1825625"/>
            <a:ext cx="1457960" cy="4351338"/>
          </a:xfrm>
        </p:spPr>
        <p:txBody>
          <a:bodyPr/>
          <a:lstStyle/>
          <a:p>
            <a:endParaRPr lang="en-CA" dirty="0"/>
          </a:p>
        </p:txBody>
      </p:sp>
      <p:pic>
        <p:nvPicPr>
          <p:cNvPr id="5" name="Picture 4">
            <a:extLst>
              <a:ext uri="{FF2B5EF4-FFF2-40B4-BE49-F238E27FC236}">
                <a16:creationId xmlns:a16="http://schemas.microsoft.com/office/drawing/2014/main" id="{B72C3370-6E5F-4AFC-954E-2B85C295CEE0}"/>
              </a:ext>
            </a:extLst>
          </p:cNvPr>
          <p:cNvPicPr>
            <a:picLocks noChangeAspect="1"/>
          </p:cNvPicPr>
          <p:nvPr/>
        </p:nvPicPr>
        <p:blipFill>
          <a:blip r:embed="rId2"/>
          <a:stretch>
            <a:fillRect/>
          </a:stretch>
        </p:blipFill>
        <p:spPr>
          <a:xfrm>
            <a:off x="0" y="1450437"/>
            <a:ext cx="12401808" cy="5376394"/>
          </a:xfrm>
          <a:prstGeom prst="rect">
            <a:avLst/>
          </a:prstGeom>
        </p:spPr>
      </p:pic>
      <p:sp>
        <p:nvSpPr>
          <p:cNvPr id="4" name="Slide Number Placeholder 3">
            <a:extLst>
              <a:ext uri="{FF2B5EF4-FFF2-40B4-BE49-F238E27FC236}">
                <a16:creationId xmlns:a16="http://schemas.microsoft.com/office/drawing/2014/main" id="{A66BD80A-A00F-5C4D-55CE-B063C896547B}"/>
              </a:ext>
            </a:extLst>
          </p:cNvPr>
          <p:cNvSpPr>
            <a:spLocks noGrp="1"/>
          </p:cNvSpPr>
          <p:nvPr>
            <p:ph type="sldNum" sz="quarter" idx="12"/>
          </p:nvPr>
        </p:nvSpPr>
        <p:spPr/>
        <p:txBody>
          <a:bodyPr/>
          <a:lstStyle/>
          <a:p>
            <a:fld id="{125CDB63-1097-4591-BC99-EDFAF4861BAB}" type="slidenum">
              <a:rPr lang="en-CA" smtClean="0"/>
              <a:t>13</a:t>
            </a:fld>
            <a:endParaRPr lang="en-CA"/>
          </a:p>
        </p:txBody>
      </p:sp>
    </p:spTree>
    <p:extLst>
      <p:ext uri="{BB962C8B-B14F-4D97-AF65-F5344CB8AC3E}">
        <p14:creationId xmlns:p14="http://schemas.microsoft.com/office/powerpoint/2010/main" val="449298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5505-FC21-B1F2-B9E1-2A3AB01A6EA5}"/>
              </a:ext>
            </a:extLst>
          </p:cNvPr>
          <p:cNvSpPr>
            <a:spLocks noGrp="1"/>
          </p:cNvSpPr>
          <p:nvPr>
            <p:ph type="title"/>
          </p:nvPr>
        </p:nvSpPr>
        <p:spPr>
          <a:xfrm>
            <a:off x="557643" y="84568"/>
            <a:ext cx="10515600" cy="315911"/>
          </a:xfrm>
        </p:spPr>
        <p:txBody>
          <a:bodyPr>
            <a:normAutofit fontScale="90000"/>
          </a:bodyPr>
          <a:lstStyle/>
          <a:p>
            <a:r>
              <a:rPr lang="en-US" sz="3600" dirty="0"/>
              <a:t>Canada – US, 3 largest cities, two versions for US cities</a:t>
            </a:r>
            <a:endParaRPr lang="en-CA" sz="3600" dirty="0"/>
          </a:p>
        </p:txBody>
      </p:sp>
      <p:sp>
        <p:nvSpPr>
          <p:cNvPr id="3" name="Content Placeholder 2">
            <a:extLst>
              <a:ext uri="{FF2B5EF4-FFF2-40B4-BE49-F238E27FC236}">
                <a16:creationId xmlns:a16="http://schemas.microsoft.com/office/drawing/2014/main" id="{8C6998C0-801D-DDAC-C2F8-D538A434F8EE}"/>
              </a:ext>
            </a:extLst>
          </p:cNvPr>
          <p:cNvSpPr>
            <a:spLocks noGrp="1"/>
          </p:cNvSpPr>
          <p:nvPr>
            <p:ph idx="1"/>
          </p:nvPr>
        </p:nvSpPr>
        <p:spPr>
          <a:xfrm>
            <a:off x="838200" y="1825625"/>
            <a:ext cx="1285240" cy="4351338"/>
          </a:xfrm>
        </p:spPr>
        <p:txBody>
          <a:bodyPr/>
          <a:lstStyle/>
          <a:p>
            <a:endParaRPr lang="en-CA" dirty="0"/>
          </a:p>
        </p:txBody>
      </p:sp>
      <p:pic>
        <p:nvPicPr>
          <p:cNvPr id="4" name="Picture 3">
            <a:extLst>
              <a:ext uri="{FF2B5EF4-FFF2-40B4-BE49-F238E27FC236}">
                <a16:creationId xmlns:a16="http://schemas.microsoft.com/office/drawing/2014/main" id="{024545EF-BFFE-150D-7A98-5AAEF42EA634}"/>
              </a:ext>
            </a:extLst>
          </p:cNvPr>
          <p:cNvPicPr>
            <a:picLocks noChangeAspect="1"/>
          </p:cNvPicPr>
          <p:nvPr/>
        </p:nvPicPr>
        <p:blipFill>
          <a:blip r:embed="rId3"/>
          <a:stretch>
            <a:fillRect/>
          </a:stretch>
        </p:blipFill>
        <p:spPr>
          <a:xfrm>
            <a:off x="4308093" y="365126"/>
            <a:ext cx="7858198" cy="6492874"/>
          </a:xfrm>
          <a:prstGeom prst="rect">
            <a:avLst/>
          </a:prstGeom>
        </p:spPr>
      </p:pic>
      <p:pic>
        <p:nvPicPr>
          <p:cNvPr id="5" name="Picture 4">
            <a:extLst>
              <a:ext uri="{FF2B5EF4-FFF2-40B4-BE49-F238E27FC236}">
                <a16:creationId xmlns:a16="http://schemas.microsoft.com/office/drawing/2014/main" id="{6B53BFD0-76ED-8F61-9DD7-AE478C3FC998}"/>
              </a:ext>
            </a:extLst>
          </p:cNvPr>
          <p:cNvPicPr>
            <a:picLocks noChangeAspect="1"/>
          </p:cNvPicPr>
          <p:nvPr/>
        </p:nvPicPr>
        <p:blipFill>
          <a:blip r:embed="rId4"/>
          <a:stretch>
            <a:fillRect/>
          </a:stretch>
        </p:blipFill>
        <p:spPr>
          <a:xfrm>
            <a:off x="-6528" y="365126"/>
            <a:ext cx="4033134" cy="6492874"/>
          </a:xfrm>
          <a:prstGeom prst="rect">
            <a:avLst/>
          </a:prstGeom>
        </p:spPr>
      </p:pic>
      <p:sp>
        <p:nvSpPr>
          <p:cNvPr id="6" name="Slide Number Placeholder 5">
            <a:extLst>
              <a:ext uri="{FF2B5EF4-FFF2-40B4-BE49-F238E27FC236}">
                <a16:creationId xmlns:a16="http://schemas.microsoft.com/office/drawing/2014/main" id="{41AED2F7-EE32-8931-4EF2-6D7FDF5BF53A}"/>
              </a:ext>
            </a:extLst>
          </p:cNvPr>
          <p:cNvSpPr>
            <a:spLocks noGrp="1"/>
          </p:cNvSpPr>
          <p:nvPr>
            <p:ph type="sldNum" sz="quarter" idx="12"/>
          </p:nvPr>
        </p:nvSpPr>
        <p:spPr/>
        <p:txBody>
          <a:bodyPr/>
          <a:lstStyle/>
          <a:p>
            <a:fld id="{125CDB63-1097-4591-BC99-EDFAF4861BAB}" type="slidenum">
              <a:rPr lang="en-CA" smtClean="0"/>
              <a:t>14</a:t>
            </a:fld>
            <a:endParaRPr lang="en-CA"/>
          </a:p>
        </p:txBody>
      </p:sp>
    </p:spTree>
    <p:extLst>
      <p:ext uri="{BB962C8B-B14F-4D97-AF65-F5344CB8AC3E}">
        <p14:creationId xmlns:p14="http://schemas.microsoft.com/office/powerpoint/2010/main" val="236533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6998C0-801D-DDAC-C2F8-D538A434F8EE}"/>
              </a:ext>
            </a:extLst>
          </p:cNvPr>
          <p:cNvSpPr>
            <a:spLocks noGrp="1"/>
          </p:cNvSpPr>
          <p:nvPr>
            <p:ph idx="1"/>
          </p:nvPr>
        </p:nvSpPr>
        <p:spPr>
          <a:xfrm>
            <a:off x="838200" y="1825625"/>
            <a:ext cx="1508760" cy="4351338"/>
          </a:xfrm>
        </p:spPr>
        <p:txBody>
          <a:bodyPr/>
          <a:lstStyle/>
          <a:p>
            <a:endParaRPr lang="en-CA" dirty="0"/>
          </a:p>
        </p:txBody>
      </p:sp>
      <p:pic>
        <p:nvPicPr>
          <p:cNvPr id="4" name="Picture 3">
            <a:extLst>
              <a:ext uri="{FF2B5EF4-FFF2-40B4-BE49-F238E27FC236}">
                <a16:creationId xmlns:a16="http://schemas.microsoft.com/office/drawing/2014/main" id="{FAA86886-BE93-C9E2-4CCA-640CEB828399}"/>
              </a:ext>
            </a:extLst>
          </p:cNvPr>
          <p:cNvPicPr>
            <a:picLocks noChangeAspect="1"/>
          </p:cNvPicPr>
          <p:nvPr/>
        </p:nvPicPr>
        <p:blipFill>
          <a:blip r:embed="rId3"/>
          <a:stretch>
            <a:fillRect/>
          </a:stretch>
        </p:blipFill>
        <p:spPr>
          <a:xfrm>
            <a:off x="4439920" y="358334"/>
            <a:ext cx="7742026" cy="6499666"/>
          </a:xfrm>
          <a:prstGeom prst="rect">
            <a:avLst/>
          </a:prstGeom>
        </p:spPr>
      </p:pic>
      <p:pic>
        <p:nvPicPr>
          <p:cNvPr id="5" name="Picture 4">
            <a:extLst>
              <a:ext uri="{FF2B5EF4-FFF2-40B4-BE49-F238E27FC236}">
                <a16:creationId xmlns:a16="http://schemas.microsoft.com/office/drawing/2014/main" id="{DDBF670A-43BC-2C69-4C43-60602BC3D5D7}"/>
              </a:ext>
            </a:extLst>
          </p:cNvPr>
          <p:cNvPicPr>
            <a:picLocks noChangeAspect="1"/>
          </p:cNvPicPr>
          <p:nvPr/>
        </p:nvPicPr>
        <p:blipFill>
          <a:blip r:embed="rId4"/>
          <a:stretch>
            <a:fillRect/>
          </a:stretch>
        </p:blipFill>
        <p:spPr>
          <a:xfrm>
            <a:off x="38595" y="365126"/>
            <a:ext cx="4140074" cy="6492874"/>
          </a:xfrm>
          <a:prstGeom prst="rect">
            <a:avLst/>
          </a:prstGeom>
        </p:spPr>
      </p:pic>
      <p:sp>
        <p:nvSpPr>
          <p:cNvPr id="2" name="Title 1">
            <a:extLst>
              <a:ext uri="{FF2B5EF4-FFF2-40B4-BE49-F238E27FC236}">
                <a16:creationId xmlns:a16="http://schemas.microsoft.com/office/drawing/2014/main" id="{F5C55505-FC21-B1F2-B9E1-2A3AB01A6EA5}"/>
              </a:ext>
            </a:extLst>
          </p:cNvPr>
          <p:cNvSpPr>
            <a:spLocks noGrp="1"/>
          </p:cNvSpPr>
          <p:nvPr>
            <p:ph type="title"/>
          </p:nvPr>
        </p:nvSpPr>
        <p:spPr>
          <a:xfrm>
            <a:off x="838200" y="94960"/>
            <a:ext cx="10515600" cy="247941"/>
          </a:xfrm>
        </p:spPr>
        <p:txBody>
          <a:bodyPr>
            <a:noAutofit/>
          </a:bodyPr>
          <a:lstStyle/>
          <a:p>
            <a:r>
              <a:rPr lang="en-US" sz="3200" dirty="0"/>
              <a:t>Canada</a:t>
            </a:r>
            <a:r>
              <a:rPr lang="en-US" sz="3200" baseline="0" dirty="0"/>
              <a:t> – US, next 3 largest cities, </a:t>
            </a:r>
            <a:r>
              <a:rPr lang="en-US" sz="3200" kern="1200" dirty="0">
                <a:solidFill>
                  <a:schemeClr val="tx1"/>
                </a:solidFill>
                <a:effectLst/>
              </a:rPr>
              <a:t>two versions for US cities</a:t>
            </a:r>
            <a:endParaRPr lang="en-CA" sz="3200" dirty="0"/>
          </a:p>
        </p:txBody>
      </p:sp>
      <p:sp>
        <p:nvSpPr>
          <p:cNvPr id="6" name="Slide Number Placeholder 5">
            <a:extLst>
              <a:ext uri="{FF2B5EF4-FFF2-40B4-BE49-F238E27FC236}">
                <a16:creationId xmlns:a16="http://schemas.microsoft.com/office/drawing/2014/main" id="{A7FFEFF7-A3D4-4E71-97C7-6C49A0E9AC14}"/>
              </a:ext>
            </a:extLst>
          </p:cNvPr>
          <p:cNvSpPr>
            <a:spLocks noGrp="1"/>
          </p:cNvSpPr>
          <p:nvPr>
            <p:ph type="sldNum" sz="quarter" idx="12"/>
          </p:nvPr>
        </p:nvSpPr>
        <p:spPr/>
        <p:txBody>
          <a:bodyPr/>
          <a:lstStyle/>
          <a:p>
            <a:fld id="{125CDB63-1097-4591-BC99-EDFAF4861BAB}" type="slidenum">
              <a:rPr lang="en-CA" smtClean="0"/>
              <a:t>15</a:t>
            </a:fld>
            <a:endParaRPr lang="en-CA"/>
          </a:p>
        </p:txBody>
      </p:sp>
    </p:spTree>
    <p:extLst>
      <p:ext uri="{BB962C8B-B14F-4D97-AF65-F5344CB8AC3E}">
        <p14:creationId xmlns:p14="http://schemas.microsoft.com/office/powerpoint/2010/main" val="4135004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5505-FC21-B1F2-B9E1-2A3AB01A6EA5}"/>
              </a:ext>
            </a:extLst>
          </p:cNvPr>
          <p:cNvSpPr>
            <a:spLocks noGrp="1"/>
          </p:cNvSpPr>
          <p:nvPr>
            <p:ph type="title"/>
          </p:nvPr>
        </p:nvSpPr>
        <p:spPr>
          <a:xfrm>
            <a:off x="838200" y="365126"/>
            <a:ext cx="10515600" cy="724766"/>
          </a:xfrm>
        </p:spPr>
        <p:txBody>
          <a:bodyPr>
            <a:normAutofit/>
          </a:bodyPr>
          <a:lstStyle/>
          <a:p>
            <a:r>
              <a:rPr lang="en-US" sz="3600" dirty="0"/>
              <a:t>(regressions Canada – US, 6 largest cities)</a:t>
            </a:r>
            <a:endParaRPr lang="en-CA" sz="3600" dirty="0"/>
          </a:p>
        </p:txBody>
      </p:sp>
      <p:sp>
        <p:nvSpPr>
          <p:cNvPr id="3" name="Content Placeholder 2">
            <a:extLst>
              <a:ext uri="{FF2B5EF4-FFF2-40B4-BE49-F238E27FC236}">
                <a16:creationId xmlns:a16="http://schemas.microsoft.com/office/drawing/2014/main" id="{8C6998C0-801D-DDAC-C2F8-D538A434F8EE}"/>
              </a:ext>
            </a:extLst>
          </p:cNvPr>
          <p:cNvSpPr>
            <a:spLocks noGrp="1"/>
          </p:cNvSpPr>
          <p:nvPr>
            <p:ph idx="1"/>
          </p:nvPr>
        </p:nvSpPr>
        <p:spPr>
          <a:xfrm>
            <a:off x="838200" y="1825625"/>
            <a:ext cx="1295400" cy="4351338"/>
          </a:xfrm>
        </p:spPr>
        <p:txBody>
          <a:bodyPr/>
          <a:lstStyle/>
          <a:p>
            <a:endParaRPr lang="en-CA" dirty="0"/>
          </a:p>
        </p:txBody>
      </p:sp>
      <p:pic>
        <p:nvPicPr>
          <p:cNvPr id="5" name="Picture 4">
            <a:extLst>
              <a:ext uri="{FF2B5EF4-FFF2-40B4-BE49-F238E27FC236}">
                <a16:creationId xmlns:a16="http://schemas.microsoft.com/office/drawing/2014/main" id="{1A0F1F77-8B8A-D0B6-4836-4444A9FFAAE7}"/>
              </a:ext>
            </a:extLst>
          </p:cNvPr>
          <p:cNvPicPr>
            <a:picLocks noChangeAspect="1"/>
          </p:cNvPicPr>
          <p:nvPr/>
        </p:nvPicPr>
        <p:blipFill>
          <a:blip r:embed="rId2"/>
          <a:stretch>
            <a:fillRect/>
          </a:stretch>
        </p:blipFill>
        <p:spPr>
          <a:xfrm>
            <a:off x="0" y="418114"/>
            <a:ext cx="12192000" cy="6021772"/>
          </a:xfrm>
          <a:prstGeom prst="rect">
            <a:avLst/>
          </a:prstGeom>
        </p:spPr>
      </p:pic>
      <p:sp>
        <p:nvSpPr>
          <p:cNvPr id="4" name="Rectangle: Rounded Corners 3">
            <a:extLst>
              <a:ext uri="{FF2B5EF4-FFF2-40B4-BE49-F238E27FC236}">
                <a16:creationId xmlns:a16="http://schemas.microsoft.com/office/drawing/2014/main" id="{CFA01BEF-25B6-39EE-2D6B-5DB681E22F0D}"/>
              </a:ext>
            </a:extLst>
          </p:cNvPr>
          <p:cNvSpPr/>
          <p:nvPr/>
        </p:nvSpPr>
        <p:spPr>
          <a:xfrm>
            <a:off x="7304811" y="3377044"/>
            <a:ext cx="4686300" cy="23275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as evident in the previous two slides, general patterns for US cities are the same when all CTs and not just those with tighter standard errors are considered</a:t>
            </a:r>
          </a:p>
          <a:p>
            <a:pPr marL="285750" indent="-285750">
              <a:buFont typeface="Arial" panose="020B0604020202020204" pitchFamily="34" charset="0"/>
              <a:buChar char="•"/>
            </a:pPr>
            <a:r>
              <a:rPr lang="en-US" dirty="0"/>
              <a:t>US cities have steeper slopes for LE in relation to CT poverty rates, and their CTs are more tightly clustered (higher R</a:t>
            </a:r>
            <a:r>
              <a:rPr lang="en-US" baseline="30000" dirty="0"/>
              <a:t>2</a:t>
            </a:r>
            <a:r>
              <a:rPr lang="en-US" dirty="0"/>
              <a:t>) around their regression lines</a:t>
            </a:r>
            <a:endParaRPr lang="en-CA" dirty="0"/>
          </a:p>
        </p:txBody>
      </p:sp>
      <p:sp>
        <p:nvSpPr>
          <p:cNvPr id="6" name="Slide Number Placeholder 5">
            <a:extLst>
              <a:ext uri="{FF2B5EF4-FFF2-40B4-BE49-F238E27FC236}">
                <a16:creationId xmlns:a16="http://schemas.microsoft.com/office/drawing/2014/main" id="{8ABB1915-5F37-7972-2233-452BC500BD59}"/>
              </a:ext>
            </a:extLst>
          </p:cNvPr>
          <p:cNvSpPr>
            <a:spLocks noGrp="1"/>
          </p:cNvSpPr>
          <p:nvPr>
            <p:ph type="sldNum" sz="quarter" idx="12"/>
          </p:nvPr>
        </p:nvSpPr>
        <p:spPr/>
        <p:txBody>
          <a:bodyPr/>
          <a:lstStyle/>
          <a:p>
            <a:fld id="{125CDB63-1097-4591-BC99-EDFAF4861BAB}" type="slidenum">
              <a:rPr lang="en-CA" smtClean="0"/>
              <a:t>16</a:t>
            </a:fld>
            <a:endParaRPr lang="en-CA"/>
          </a:p>
        </p:txBody>
      </p:sp>
    </p:spTree>
    <p:extLst>
      <p:ext uri="{BB962C8B-B14F-4D97-AF65-F5344CB8AC3E}">
        <p14:creationId xmlns:p14="http://schemas.microsoft.com/office/powerpoint/2010/main" val="1733265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20B05-5F7C-5C8C-A184-09102DC18357}"/>
              </a:ext>
            </a:extLst>
          </p:cNvPr>
          <p:cNvSpPr>
            <a:spLocks noGrp="1"/>
          </p:cNvSpPr>
          <p:nvPr>
            <p:ph type="title"/>
          </p:nvPr>
        </p:nvSpPr>
        <p:spPr>
          <a:xfrm>
            <a:off x="838200" y="365760"/>
            <a:ext cx="10515600" cy="857568"/>
          </a:xfrm>
        </p:spPr>
        <p:txBody>
          <a:bodyPr/>
          <a:lstStyle/>
          <a:p>
            <a:r>
              <a:rPr lang="en-US" dirty="0"/>
              <a:t>Possible Reasons for Canada – US Differences</a:t>
            </a:r>
            <a:endParaRPr lang="en-CA" dirty="0"/>
          </a:p>
        </p:txBody>
      </p:sp>
      <p:sp>
        <p:nvSpPr>
          <p:cNvPr id="3" name="Content Placeholder 2">
            <a:extLst>
              <a:ext uri="{FF2B5EF4-FFF2-40B4-BE49-F238E27FC236}">
                <a16:creationId xmlns:a16="http://schemas.microsoft.com/office/drawing/2014/main" id="{47718D75-BB6A-5F98-3D8C-567D515E406C}"/>
              </a:ext>
            </a:extLst>
          </p:cNvPr>
          <p:cNvSpPr>
            <a:spLocks noGrp="1"/>
          </p:cNvSpPr>
          <p:nvPr>
            <p:ph idx="1"/>
          </p:nvPr>
        </p:nvSpPr>
        <p:spPr>
          <a:xfrm>
            <a:off x="838200" y="1294448"/>
            <a:ext cx="10515600" cy="3968115"/>
          </a:xfrm>
        </p:spPr>
        <p:txBody>
          <a:bodyPr/>
          <a:lstStyle/>
          <a:p>
            <a:r>
              <a:rPr lang="en-US" dirty="0"/>
              <a:t>local government fragmentation: wealthier neighbourhoods in the US are better able to “opt out” of sharing local public goods = “opportunity hoarding”</a:t>
            </a:r>
          </a:p>
          <a:p>
            <a:r>
              <a:rPr lang="en-US" dirty="0"/>
              <a:t>compare waves of municipal and school board amalgamations in Canada</a:t>
            </a:r>
          </a:p>
          <a:p>
            <a:r>
              <a:rPr lang="en-US" dirty="0"/>
              <a:t>US has significantly higher social stratification than Canada</a:t>
            </a:r>
          </a:p>
          <a:p>
            <a:pPr lvl="1"/>
            <a:r>
              <a:rPr lang="en-US" dirty="0"/>
              <a:t>half the rate of inter-generational income mobility</a:t>
            </a:r>
          </a:p>
          <a:p>
            <a:pPr lvl="1"/>
            <a:r>
              <a:rPr lang="en-US" dirty="0"/>
              <a:t>stronger transmission of educational inequality</a:t>
            </a:r>
          </a:p>
          <a:p>
            <a:r>
              <a:rPr lang="en-US" dirty="0"/>
              <a:t>chronic stress – higher in the US?</a:t>
            </a:r>
            <a:endParaRPr lang="en-CA" dirty="0"/>
          </a:p>
        </p:txBody>
      </p:sp>
      <p:sp>
        <p:nvSpPr>
          <p:cNvPr id="4" name="Slide Number Placeholder 3">
            <a:extLst>
              <a:ext uri="{FF2B5EF4-FFF2-40B4-BE49-F238E27FC236}">
                <a16:creationId xmlns:a16="http://schemas.microsoft.com/office/drawing/2014/main" id="{4C32582F-13B3-115F-4407-E64850CEE534}"/>
              </a:ext>
            </a:extLst>
          </p:cNvPr>
          <p:cNvSpPr>
            <a:spLocks noGrp="1"/>
          </p:cNvSpPr>
          <p:nvPr>
            <p:ph type="sldNum" sz="quarter" idx="12"/>
          </p:nvPr>
        </p:nvSpPr>
        <p:spPr/>
        <p:txBody>
          <a:bodyPr/>
          <a:lstStyle/>
          <a:p>
            <a:fld id="{125CDB63-1097-4591-BC99-EDFAF4861BAB}" type="slidenum">
              <a:rPr lang="en-CA" smtClean="0"/>
              <a:t>17</a:t>
            </a:fld>
            <a:endParaRPr lang="en-CA"/>
          </a:p>
        </p:txBody>
      </p:sp>
    </p:spTree>
    <p:extLst>
      <p:ext uri="{BB962C8B-B14F-4D97-AF65-F5344CB8AC3E}">
        <p14:creationId xmlns:p14="http://schemas.microsoft.com/office/powerpoint/2010/main" val="678331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12" y="116633"/>
            <a:ext cx="9505056" cy="490975"/>
          </a:xfrm>
        </p:spPr>
        <p:txBody>
          <a:bodyPr>
            <a:noAutofit/>
          </a:bodyPr>
          <a:lstStyle/>
          <a:p>
            <a:pPr algn="ctr"/>
            <a:r>
              <a:rPr lang="en-CA" sz="3600" dirty="0"/>
              <a:t>City Structure:  e.g. Minneapolis and Toronto</a:t>
            </a:r>
          </a:p>
        </p:txBody>
      </p:sp>
      <p:sp>
        <p:nvSpPr>
          <p:cNvPr id="5" name="Slide Number Placeholder 4"/>
          <p:cNvSpPr>
            <a:spLocks noGrp="1"/>
          </p:cNvSpPr>
          <p:nvPr>
            <p:ph type="sldNum" sz="quarter" idx="11"/>
          </p:nvPr>
        </p:nvSpPr>
        <p:spPr/>
        <p:txBody>
          <a:bodyPr/>
          <a:lstStyle/>
          <a:p>
            <a:pPr>
              <a:defRPr/>
            </a:pPr>
            <a:fld id="{34465B31-6A63-47FE-9478-A60D02C8A548}" type="slidenum">
              <a:rPr lang="en-CA" smtClean="0"/>
              <a:pPr>
                <a:defRPr/>
              </a:pPr>
              <a:t>18</a:t>
            </a:fld>
            <a:endParaRPr lang="en-CA"/>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632" y="1913004"/>
            <a:ext cx="6466138" cy="4900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0749" y="1769470"/>
            <a:ext cx="4763091" cy="5115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775520" y="701971"/>
            <a:ext cx="7920880" cy="893150"/>
          </a:xfrm>
        </p:spPr>
        <p:txBody>
          <a:bodyPr/>
          <a:lstStyle/>
          <a:p>
            <a:pPr lvl="0"/>
            <a:r>
              <a:rPr lang="en-CA" dirty="0"/>
              <a:t>200+ versus ~15 elected governments (municipal, school boards, etc.); comparable data lacking</a:t>
            </a:r>
          </a:p>
        </p:txBody>
      </p:sp>
    </p:spTree>
    <p:extLst>
      <p:ext uri="{BB962C8B-B14F-4D97-AF65-F5344CB8AC3E}">
        <p14:creationId xmlns:p14="http://schemas.microsoft.com/office/powerpoint/2010/main" val="3426579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1120" y="1430041"/>
            <a:ext cx="7757032" cy="4910887"/>
          </a:xfrm>
          <a:prstGeom prst="rect">
            <a:avLst/>
          </a:prstGeom>
        </p:spPr>
      </p:pic>
      <p:sp>
        <p:nvSpPr>
          <p:cNvPr id="2" name="Title 1"/>
          <p:cNvSpPr>
            <a:spLocks noGrp="1"/>
          </p:cNvSpPr>
          <p:nvPr>
            <p:ph type="title"/>
          </p:nvPr>
        </p:nvSpPr>
        <p:spPr>
          <a:xfrm>
            <a:off x="822960" y="51118"/>
            <a:ext cx="10505440" cy="1143000"/>
          </a:xfrm>
        </p:spPr>
        <p:txBody>
          <a:bodyPr>
            <a:noAutofit/>
          </a:bodyPr>
          <a:lstStyle/>
          <a:p>
            <a:r>
              <a:rPr lang="en-CA" sz="3600" dirty="0"/>
              <a:t>Share of Private School Enrolment and Median Income Across 772 School Districts in California, 2012</a:t>
            </a:r>
          </a:p>
        </p:txBody>
      </p:sp>
      <p:sp>
        <p:nvSpPr>
          <p:cNvPr id="3" name="Content Placeholder 2"/>
          <p:cNvSpPr>
            <a:spLocks noGrp="1"/>
          </p:cNvSpPr>
          <p:nvPr>
            <p:ph idx="1"/>
          </p:nvPr>
        </p:nvSpPr>
        <p:spPr>
          <a:xfrm>
            <a:off x="7437120" y="1666776"/>
            <a:ext cx="4216400" cy="4022824"/>
          </a:xfrm>
        </p:spPr>
        <p:txBody>
          <a:bodyPr>
            <a:noAutofit/>
          </a:bodyPr>
          <a:lstStyle/>
          <a:p>
            <a:r>
              <a:rPr lang="en-CA" dirty="0"/>
              <a:t>compare: 38 school districts in Ontario (2x school boards)</a:t>
            </a:r>
          </a:p>
          <a:p>
            <a:r>
              <a:rPr lang="en-CA" dirty="0"/>
              <a:t>equivalent to </a:t>
            </a:r>
            <a:r>
              <a:rPr lang="en-CA" dirty="0">
                <a:sym typeface="Wingdings" panose="05000000000000000000" pitchFamily="2" charset="2"/>
              </a:rPr>
              <a:t>~ 100 school districts across Canada</a:t>
            </a:r>
          </a:p>
          <a:p>
            <a:r>
              <a:rPr lang="en-CA" dirty="0">
                <a:sym typeface="Wingdings" panose="05000000000000000000" pitchFamily="2" charset="2"/>
              </a:rPr>
              <a:t>compare 772 districts in CA (similar population)</a:t>
            </a:r>
          </a:p>
          <a:p>
            <a:r>
              <a:rPr lang="en-CA" dirty="0">
                <a:sym typeface="Wingdings" panose="05000000000000000000" pitchFamily="2" charset="2"/>
              </a:rPr>
              <a:t>hence Canada has ~1/8</a:t>
            </a:r>
            <a:r>
              <a:rPr lang="en-CA" baseline="30000" dirty="0">
                <a:sym typeface="Wingdings" panose="05000000000000000000" pitchFamily="2" charset="2"/>
              </a:rPr>
              <a:t>th</a:t>
            </a:r>
            <a:r>
              <a:rPr lang="en-CA" dirty="0">
                <a:sym typeface="Wingdings" panose="05000000000000000000" pitchFamily="2" charset="2"/>
              </a:rPr>
              <a:t> as many school districts per capita</a:t>
            </a:r>
            <a:endParaRPr lang="en-CA" dirty="0"/>
          </a:p>
        </p:txBody>
      </p:sp>
    </p:spTree>
    <p:extLst>
      <p:ext uri="{BB962C8B-B14F-4D97-AF65-F5344CB8AC3E}">
        <p14:creationId xmlns:p14="http://schemas.microsoft.com/office/powerpoint/2010/main" val="3519272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5505-FC21-B1F2-B9E1-2A3AB01A6EA5}"/>
              </a:ext>
            </a:extLst>
          </p:cNvPr>
          <p:cNvSpPr>
            <a:spLocks noGrp="1"/>
          </p:cNvSpPr>
          <p:nvPr>
            <p:ph type="title"/>
          </p:nvPr>
        </p:nvSpPr>
        <p:spPr>
          <a:xfrm>
            <a:off x="0" y="90806"/>
            <a:ext cx="4033520" cy="2134234"/>
          </a:xfrm>
        </p:spPr>
        <p:txBody>
          <a:bodyPr>
            <a:normAutofit fontScale="90000"/>
          </a:bodyPr>
          <a:lstStyle/>
          <a:p>
            <a:pPr algn="ctr"/>
            <a:r>
              <a:rPr lang="en-CA" sz="3600" dirty="0"/>
              <a:t>Small Area Variations are Ubiquitous, Have Been Observed for Decades, But Remain Generally Unexplained</a:t>
            </a:r>
          </a:p>
        </p:txBody>
      </p:sp>
      <p:sp>
        <p:nvSpPr>
          <p:cNvPr id="3" name="Content Placeholder 2">
            <a:extLst>
              <a:ext uri="{FF2B5EF4-FFF2-40B4-BE49-F238E27FC236}">
                <a16:creationId xmlns:a16="http://schemas.microsoft.com/office/drawing/2014/main" id="{8C6998C0-801D-DDAC-C2F8-D538A434F8EE}"/>
              </a:ext>
            </a:extLst>
          </p:cNvPr>
          <p:cNvSpPr>
            <a:spLocks noGrp="1"/>
          </p:cNvSpPr>
          <p:nvPr>
            <p:ph idx="1"/>
          </p:nvPr>
        </p:nvSpPr>
        <p:spPr>
          <a:xfrm>
            <a:off x="243840" y="2455545"/>
            <a:ext cx="3556000" cy="4057015"/>
          </a:xfrm>
        </p:spPr>
        <p:txBody>
          <a:bodyPr>
            <a:normAutofit fontScale="92500" lnSpcReduction="20000"/>
          </a:bodyPr>
          <a:lstStyle/>
          <a:p>
            <a:r>
              <a:rPr lang="en-CA" dirty="0"/>
              <a:t>Dartmouth Health Atlas pioneered by Dr. Jack </a:t>
            </a:r>
            <a:r>
              <a:rPr lang="en-CA" dirty="0" err="1"/>
              <a:t>Wennberg</a:t>
            </a:r>
            <a:r>
              <a:rPr lang="en-CA" dirty="0"/>
              <a:t> in 1996</a:t>
            </a:r>
          </a:p>
          <a:p>
            <a:r>
              <a:rPr lang="en-CA" dirty="0"/>
              <a:t>this image: 10 or more MD encounters during last 6 months of life by hospital referral region, 2019 – why; wasteful?</a:t>
            </a:r>
          </a:p>
          <a:p>
            <a:r>
              <a:rPr lang="en-CA" dirty="0"/>
              <a:t>these atlas analyses enabled by massive US </a:t>
            </a:r>
            <a:r>
              <a:rPr lang="en-CA" dirty="0" err="1"/>
              <a:t>medicare</a:t>
            </a:r>
            <a:r>
              <a:rPr lang="en-CA" dirty="0"/>
              <a:t> electronic health record database</a:t>
            </a:r>
          </a:p>
        </p:txBody>
      </p:sp>
      <p:pic>
        <p:nvPicPr>
          <p:cNvPr id="5" name="Picture 4">
            <a:extLst>
              <a:ext uri="{FF2B5EF4-FFF2-40B4-BE49-F238E27FC236}">
                <a16:creationId xmlns:a16="http://schemas.microsoft.com/office/drawing/2014/main" id="{23F091A5-FB28-BE97-7305-980966FA1122}"/>
              </a:ext>
            </a:extLst>
          </p:cNvPr>
          <p:cNvPicPr>
            <a:picLocks noChangeAspect="1"/>
          </p:cNvPicPr>
          <p:nvPr/>
        </p:nvPicPr>
        <p:blipFill>
          <a:blip r:embed="rId3"/>
          <a:stretch>
            <a:fillRect/>
          </a:stretch>
        </p:blipFill>
        <p:spPr>
          <a:xfrm>
            <a:off x="3907492" y="0"/>
            <a:ext cx="8278456" cy="6858000"/>
          </a:xfrm>
          <a:prstGeom prst="rect">
            <a:avLst/>
          </a:prstGeom>
        </p:spPr>
      </p:pic>
      <p:sp>
        <p:nvSpPr>
          <p:cNvPr id="4" name="Slide Number Placeholder 3">
            <a:extLst>
              <a:ext uri="{FF2B5EF4-FFF2-40B4-BE49-F238E27FC236}">
                <a16:creationId xmlns:a16="http://schemas.microsoft.com/office/drawing/2014/main" id="{1A6908F8-1275-5893-DDDF-52090692A161}"/>
              </a:ext>
            </a:extLst>
          </p:cNvPr>
          <p:cNvSpPr>
            <a:spLocks noGrp="1"/>
          </p:cNvSpPr>
          <p:nvPr>
            <p:ph type="sldNum" sz="quarter" idx="12"/>
          </p:nvPr>
        </p:nvSpPr>
        <p:spPr/>
        <p:txBody>
          <a:bodyPr/>
          <a:lstStyle/>
          <a:p>
            <a:fld id="{125CDB63-1097-4591-BC99-EDFAF4861BAB}" type="slidenum">
              <a:rPr lang="en-CA" smtClean="0"/>
              <a:t>2</a:t>
            </a:fld>
            <a:endParaRPr lang="en-CA"/>
          </a:p>
        </p:txBody>
      </p:sp>
    </p:spTree>
    <p:extLst>
      <p:ext uri="{BB962C8B-B14F-4D97-AF65-F5344CB8AC3E}">
        <p14:creationId xmlns:p14="http://schemas.microsoft.com/office/powerpoint/2010/main" val="3528631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050" y="1008112"/>
            <a:ext cx="9112455"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1"/>
          </p:nvPr>
        </p:nvSpPr>
        <p:spPr/>
        <p:txBody>
          <a:bodyPr/>
          <a:lstStyle/>
          <a:p>
            <a:pPr>
              <a:defRPr/>
            </a:pPr>
            <a:fld id="{34465B31-6A63-47FE-9478-A60D02C8A548}" type="slidenum">
              <a:rPr lang="en-CA" smtClean="0"/>
              <a:pPr>
                <a:defRPr/>
              </a:pPr>
              <a:t>20</a:t>
            </a:fld>
            <a:endParaRPr lang="en-CA"/>
          </a:p>
        </p:txBody>
      </p:sp>
      <p:sp>
        <p:nvSpPr>
          <p:cNvPr id="7" name="TextBox 6"/>
          <p:cNvSpPr txBox="1"/>
          <p:nvPr/>
        </p:nvSpPr>
        <p:spPr>
          <a:xfrm>
            <a:off x="5879976" y="5220490"/>
            <a:ext cx="4447708" cy="584775"/>
          </a:xfrm>
          <a:prstGeom prst="rect">
            <a:avLst/>
          </a:prstGeom>
          <a:noFill/>
        </p:spPr>
        <p:txBody>
          <a:bodyPr wrap="square" rtlCol="0">
            <a:spAutoFit/>
          </a:bodyPr>
          <a:lstStyle/>
          <a:p>
            <a:pPr algn="ctr"/>
            <a:r>
              <a:rPr lang="en-CA" sz="1600" dirty="0"/>
              <a:t>Miles Corak, Journal of Economic Perspectives, Volume 27, No. 3, 2013</a:t>
            </a:r>
          </a:p>
        </p:txBody>
      </p:sp>
      <p:sp>
        <p:nvSpPr>
          <p:cNvPr id="3" name="Oval 2"/>
          <p:cNvSpPr/>
          <p:nvPr/>
        </p:nvSpPr>
        <p:spPr bwMode="auto">
          <a:xfrm>
            <a:off x="8184232" y="2060848"/>
            <a:ext cx="1584176" cy="43204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CA">
              <a:solidFill>
                <a:schemeClr val="accent2"/>
              </a:solidFill>
              <a:latin typeface="Arial Black" pitchFamily="34" charset="0"/>
            </a:endParaRPr>
          </a:p>
        </p:txBody>
      </p:sp>
      <p:sp>
        <p:nvSpPr>
          <p:cNvPr id="11" name="Oval 10"/>
          <p:cNvSpPr/>
          <p:nvPr/>
        </p:nvSpPr>
        <p:spPr bwMode="auto">
          <a:xfrm>
            <a:off x="6840790" y="4252620"/>
            <a:ext cx="945048" cy="43204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CA">
              <a:solidFill>
                <a:schemeClr val="accent2"/>
              </a:solidFill>
              <a:latin typeface="Arial Black" pitchFamily="34" charset="0"/>
            </a:endParaRPr>
          </a:p>
        </p:txBody>
      </p:sp>
      <p:sp>
        <p:nvSpPr>
          <p:cNvPr id="2" name="Title 1"/>
          <p:cNvSpPr>
            <a:spLocks noGrp="1"/>
          </p:cNvSpPr>
          <p:nvPr>
            <p:ph type="title"/>
          </p:nvPr>
        </p:nvSpPr>
        <p:spPr>
          <a:xfrm>
            <a:off x="508000" y="44624"/>
            <a:ext cx="11369040" cy="857041"/>
          </a:xfrm>
        </p:spPr>
        <p:txBody>
          <a:bodyPr>
            <a:normAutofit/>
          </a:bodyPr>
          <a:lstStyle/>
          <a:p>
            <a:r>
              <a:rPr lang="en-CA" sz="3600" dirty="0"/>
              <a:t>Parental Influence – Father-Son Income Elasticities vs Gini</a:t>
            </a:r>
          </a:p>
        </p:txBody>
      </p:sp>
      <p:sp>
        <p:nvSpPr>
          <p:cNvPr id="6" name="Right Brace 5"/>
          <p:cNvSpPr/>
          <p:nvPr/>
        </p:nvSpPr>
        <p:spPr bwMode="auto">
          <a:xfrm>
            <a:off x="9489320" y="2261106"/>
            <a:ext cx="504056" cy="2160240"/>
          </a:xfrm>
          <a:prstGeom prst="rightBrace">
            <a:avLst/>
          </a:prstGeom>
          <a:noFill/>
          <a:ln w="317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CA">
              <a:solidFill>
                <a:schemeClr val="accent2"/>
              </a:solidFill>
              <a:latin typeface="Arial Black" pitchFamily="34" charset="0"/>
            </a:endParaRPr>
          </a:p>
        </p:txBody>
      </p:sp>
      <p:sp>
        <p:nvSpPr>
          <p:cNvPr id="13" name="Right Brace 12"/>
          <p:cNvSpPr/>
          <p:nvPr/>
        </p:nvSpPr>
        <p:spPr bwMode="auto">
          <a:xfrm rot="5400000">
            <a:off x="8016567" y="3540423"/>
            <a:ext cx="504056" cy="2441450"/>
          </a:xfrm>
          <a:prstGeom prst="rightBrace">
            <a:avLst/>
          </a:prstGeom>
          <a:noFill/>
          <a:ln w="317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CA">
              <a:solidFill>
                <a:schemeClr val="accent2"/>
              </a:solidFill>
              <a:latin typeface="Arial Black" pitchFamily="34" charset="0"/>
            </a:endParaRPr>
          </a:p>
        </p:txBody>
      </p:sp>
      <p:sp>
        <p:nvSpPr>
          <p:cNvPr id="14" name="TextBox 13"/>
          <p:cNvSpPr txBox="1"/>
          <p:nvPr/>
        </p:nvSpPr>
        <p:spPr>
          <a:xfrm>
            <a:off x="2676148" y="1700809"/>
            <a:ext cx="4371722" cy="1200329"/>
          </a:xfrm>
          <a:prstGeom prst="rect">
            <a:avLst/>
          </a:prstGeom>
          <a:noFill/>
        </p:spPr>
        <p:txBody>
          <a:bodyPr wrap="square" rtlCol="0">
            <a:spAutoFit/>
          </a:bodyPr>
          <a:lstStyle/>
          <a:p>
            <a:pPr marL="342900" indent="-342900">
              <a:buFont typeface="Arial" panose="020B0604020202020204" pitchFamily="34" charset="0"/>
              <a:buChar char="•"/>
            </a:pPr>
            <a:r>
              <a:rPr lang="en-CA" sz="2400" b="1" dirty="0"/>
              <a:t>Canada has lower income inequality than the U.S. (horizontal axis)</a:t>
            </a:r>
          </a:p>
        </p:txBody>
      </p:sp>
      <p:sp>
        <p:nvSpPr>
          <p:cNvPr id="15" name="TextBox 14"/>
          <p:cNvSpPr txBox="1"/>
          <p:nvPr/>
        </p:nvSpPr>
        <p:spPr>
          <a:xfrm>
            <a:off x="2674030" y="2886035"/>
            <a:ext cx="4371722" cy="1569660"/>
          </a:xfrm>
          <a:prstGeom prst="rect">
            <a:avLst/>
          </a:prstGeom>
          <a:noFill/>
        </p:spPr>
        <p:txBody>
          <a:bodyPr wrap="square" rtlCol="0">
            <a:spAutoFit/>
          </a:bodyPr>
          <a:lstStyle/>
          <a:p>
            <a:pPr marL="342900" indent="-342900">
              <a:buFont typeface="Arial" panose="020B0604020202020204" pitchFamily="34" charset="0"/>
              <a:buChar char="•"/>
            </a:pPr>
            <a:r>
              <a:rPr lang="en-CA" sz="2400" b="1" dirty="0"/>
              <a:t>and “twice” the inter-generational mobility (vertical axis)</a:t>
            </a:r>
          </a:p>
          <a:p>
            <a:pPr marL="342900" indent="-342900">
              <a:buFont typeface="Arial" panose="020B0604020202020204" pitchFamily="34" charset="0"/>
              <a:buChar char="•"/>
            </a:pPr>
            <a:endParaRPr lang="en-CA" sz="2400" b="1" dirty="0"/>
          </a:p>
        </p:txBody>
      </p:sp>
    </p:spTree>
    <p:extLst>
      <p:ext uri="{BB962C8B-B14F-4D97-AF65-F5344CB8AC3E}">
        <p14:creationId xmlns:p14="http://schemas.microsoft.com/office/powerpoint/2010/main" val="25576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6F9ECA-ED08-4521-8E90-9BA41F360F1E}" type="slidenum">
              <a:rPr lang="en-CA" smtClean="0"/>
              <a:pPr>
                <a:defRPr/>
              </a:pPr>
              <a:t>21</a:t>
            </a:fld>
            <a:endParaRPr lang="en-CA"/>
          </a:p>
        </p:txBody>
      </p:sp>
      <p:grpSp>
        <p:nvGrpSpPr>
          <p:cNvPr id="6" name="Group 5"/>
          <p:cNvGrpSpPr/>
          <p:nvPr/>
        </p:nvGrpSpPr>
        <p:grpSpPr>
          <a:xfrm>
            <a:off x="1487488" y="1700808"/>
            <a:ext cx="9252518" cy="5024794"/>
            <a:chOff x="2" y="1356534"/>
            <a:chExt cx="9252518" cy="5024794"/>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356534"/>
              <a:ext cx="9143998" cy="4919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060" y="1663604"/>
              <a:ext cx="8384460" cy="4717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TextBox 4"/>
          <p:cNvSpPr txBox="1"/>
          <p:nvPr/>
        </p:nvSpPr>
        <p:spPr>
          <a:xfrm>
            <a:off x="4959638" y="4005065"/>
            <a:ext cx="1640418" cy="461665"/>
          </a:xfrm>
          <a:prstGeom prst="rect">
            <a:avLst/>
          </a:prstGeom>
          <a:noFill/>
        </p:spPr>
        <p:txBody>
          <a:bodyPr wrap="square" rtlCol="0">
            <a:spAutoFit/>
          </a:bodyPr>
          <a:lstStyle/>
          <a:p>
            <a:r>
              <a:rPr lang="en-CA" sz="2400" dirty="0">
                <a:solidFill>
                  <a:srgbClr val="FF0000"/>
                </a:solidFill>
              </a:rPr>
              <a:t>Canada</a:t>
            </a:r>
            <a:r>
              <a:rPr lang="en-CA" sz="2400" dirty="0"/>
              <a:t> </a:t>
            </a:r>
          </a:p>
        </p:txBody>
      </p:sp>
      <p:sp>
        <p:nvSpPr>
          <p:cNvPr id="2" name="Title 1"/>
          <p:cNvSpPr>
            <a:spLocks noGrp="1"/>
          </p:cNvSpPr>
          <p:nvPr>
            <p:ph type="title"/>
          </p:nvPr>
        </p:nvSpPr>
        <p:spPr>
          <a:xfrm>
            <a:off x="274320" y="0"/>
            <a:ext cx="11236960" cy="1417638"/>
          </a:xfrm>
        </p:spPr>
        <p:txBody>
          <a:bodyPr>
            <a:normAutofit/>
          </a:bodyPr>
          <a:lstStyle/>
          <a:p>
            <a:pPr algn="ctr"/>
            <a:r>
              <a:rPr lang="en-CA" sz="4000" dirty="0"/>
              <a:t>Parental Influence – PISA Math Scores by Parental Socio-Economic Status (SES) Quartiles</a:t>
            </a:r>
          </a:p>
        </p:txBody>
      </p:sp>
      <p:sp>
        <p:nvSpPr>
          <p:cNvPr id="8" name="TextBox 7"/>
          <p:cNvSpPr txBox="1"/>
          <p:nvPr/>
        </p:nvSpPr>
        <p:spPr>
          <a:xfrm>
            <a:off x="3231446" y="5343600"/>
            <a:ext cx="1640418" cy="461665"/>
          </a:xfrm>
          <a:prstGeom prst="rect">
            <a:avLst/>
          </a:prstGeom>
          <a:noFill/>
        </p:spPr>
        <p:txBody>
          <a:bodyPr wrap="square" rtlCol="0">
            <a:spAutoFit/>
          </a:bodyPr>
          <a:lstStyle/>
          <a:p>
            <a:r>
              <a:rPr lang="en-CA" sz="2400" dirty="0">
                <a:solidFill>
                  <a:srgbClr val="0070C0"/>
                </a:solidFill>
              </a:rPr>
              <a:t>U.S.</a:t>
            </a:r>
            <a:r>
              <a:rPr lang="en-CA" sz="2400" dirty="0"/>
              <a:t> </a:t>
            </a:r>
          </a:p>
        </p:txBody>
      </p:sp>
      <p:sp>
        <p:nvSpPr>
          <p:cNvPr id="9" name="TextBox 8"/>
          <p:cNvSpPr txBox="1"/>
          <p:nvPr/>
        </p:nvSpPr>
        <p:spPr>
          <a:xfrm>
            <a:off x="2351584" y="1305737"/>
            <a:ext cx="7859216" cy="1569660"/>
          </a:xfrm>
          <a:prstGeom prst="rect">
            <a:avLst/>
          </a:prstGeom>
          <a:noFill/>
        </p:spPr>
        <p:txBody>
          <a:bodyPr wrap="square" rtlCol="0">
            <a:spAutoFit/>
          </a:bodyPr>
          <a:lstStyle/>
          <a:p>
            <a:pPr marL="342900" indent="-342900">
              <a:buFont typeface="Arial" panose="020B0604020202020204" pitchFamily="34" charset="0"/>
              <a:buChar char="•"/>
            </a:pPr>
            <a:r>
              <a:rPr lang="en-CA" sz="2400" b="1" dirty="0"/>
              <a:t>Canadian math scores higher overall than U.S</a:t>
            </a:r>
          </a:p>
          <a:p>
            <a:pPr marL="342900" indent="-342900">
              <a:buFont typeface="Arial" panose="020B0604020202020204" pitchFamily="34" charset="0"/>
              <a:buChar char="•"/>
            </a:pPr>
            <a:r>
              <a:rPr lang="en-CA" sz="2400" b="1" dirty="0"/>
              <a:t>more inequality in parental SES (horizontal axis)</a:t>
            </a:r>
          </a:p>
          <a:p>
            <a:pPr marL="342900" indent="-342900">
              <a:buFont typeface="Arial" panose="020B0604020202020204" pitchFamily="34" charset="0"/>
              <a:buChar char="•"/>
            </a:pPr>
            <a:r>
              <a:rPr lang="en-CA" sz="2400" b="1" dirty="0"/>
              <a:t>correlation between parental SES and PISA math score: 50% higher in the U.S.</a:t>
            </a:r>
          </a:p>
        </p:txBody>
      </p:sp>
      <p:sp>
        <p:nvSpPr>
          <p:cNvPr id="11" name="TextBox 10"/>
          <p:cNvSpPr txBox="1"/>
          <p:nvPr/>
        </p:nvSpPr>
        <p:spPr>
          <a:xfrm>
            <a:off x="6816080" y="5301209"/>
            <a:ext cx="2592288" cy="646331"/>
          </a:xfrm>
          <a:prstGeom prst="rect">
            <a:avLst/>
          </a:prstGeom>
          <a:noFill/>
        </p:spPr>
        <p:txBody>
          <a:bodyPr wrap="square" rtlCol="0">
            <a:spAutoFit/>
          </a:bodyPr>
          <a:lstStyle/>
          <a:p>
            <a:pPr algn="ctr"/>
            <a:r>
              <a:rPr lang="es-ES" dirty="0"/>
              <a:t>OECD, PISA 2012 </a:t>
            </a:r>
            <a:r>
              <a:rPr lang="es-ES" dirty="0" err="1"/>
              <a:t>Database</a:t>
            </a:r>
            <a:r>
              <a:rPr lang="es-ES" dirty="0"/>
              <a:t>, </a:t>
            </a:r>
            <a:r>
              <a:rPr lang="es-ES" dirty="0" err="1"/>
              <a:t>Table</a:t>
            </a:r>
            <a:r>
              <a:rPr lang="es-ES" dirty="0"/>
              <a:t> II.2.6</a:t>
            </a:r>
            <a:endParaRPr lang="en-CA" dirty="0"/>
          </a:p>
        </p:txBody>
      </p:sp>
      <p:sp>
        <p:nvSpPr>
          <p:cNvPr id="14" name="Right Brace 13"/>
          <p:cNvSpPr/>
          <p:nvPr/>
        </p:nvSpPr>
        <p:spPr bwMode="auto">
          <a:xfrm rot="10800000" flipH="1">
            <a:off x="10143528" y="2443452"/>
            <a:ext cx="360041" cy="1835277"/>
          </a:xfrm>
          <a:prstGeom prst="rightBrace">
            <a:avLst>
              <a:gd name="adj1" fmla="val 8333"/>
              <a:gd name="adj2" fmla="val 51186"/>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CA">
              <a:solidFill>
                <a:schemeClr val="accent2"/>
              </a:solidFill>
              <a:latin typeface="Arial Black" pitchFamily="34" charset="0"/>
            </a:endParaRPr>
          </a:p>
        </p:txBody>
      </p:sp>
      <p:sp>
        <p:nvSpPr>
          <p:cNvPr id="15" name="Right Brace 14"/>
          <p:cNvSpPr/>
          <p:nvPr/>
        </p:nvSpPr>
        <p:spPr bwMode="auto">
          <a:xfrm>
            <a:off x="9840416" y="3116428"/>
            <a:ext cx="504056" cy="2433463"/>
          </a:xfrm>
          <a:prstGeom prst="rightBrace">
            <a:avLst/>
          </a:prstGeom>
          <a:noFill/>
          <a:ln w="444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CA">
              <a:solidFill>
                <a:schemeClr val="accent2"/>
              </a:solidFill>
              <a:latin typeface="Arial Black" pitchFamily="34" charset="0"/>
            </a:endParaRPr>
          </a:p>
        </p:txBody>
      </p:sp>
      <p:sp>
        <p:nvSpPr>
          <p:cNvPr id="12" name="TextBox 11"/>
          <p:cNvSpPr txBox="1"/>
          <p:nvPr/>
        </p:nvSpPr>
        <p:spPr>
          <a:xfrm>
            <a:off x="2351584" y="2743778"/>
            <a:ext cx="4911229" cy="830997"/>
          </a:xfrm>
          <a:prstGeom prst="rect">
            <a:avLst/>
          </a:prstGeom>
          <a:noFill/>
        </p:spPr>
        <p:txBody>
          <a:bodyPr wrap="square" rtlCol="0">
            <a:spAutoFit/>
          </a:bodyPr>
          <a:lstStyle/>
          <a:p>
            <a:pPr marL="342900" indent="-342900">
              <a:buFont typeface="Arial" panose="020B0604020202020204" pitchFamily="34" charset="0"/>
              <a:buChar char="•"/>
            </a:pPr>
            <a:r>
              <a:rPr lang="en-CA" sz="2400" b="1" dirty="0"/>
              <a:t>hence wider dispersion in US scores (vertical axis)</a:t>
            </a:r>
          </a:p>
        </p:txBody>
      </p:sp>
    </p:spTree>
    <p:extLst>
      <p:ext uri="{BB962C8B-B14F-4D97-AF65-F5344CB8AC3E}">
        <p14:creationId xmlns:p14="http://schemas.microsoft.com/office/powerpoint/2010/main" val="391967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1F0F-952C-B332-44F3-FFB5882D0DFC}"/>
              </a:ext>
            </a:extLst>
          </p:cNvPr>
          <p:cNvSpPr>
            <a:spLocks noGrp="1"/>
          </p:cNvSpPr>
          <p:nvPr>
            <p:ph type="title"/>
          </p:nvPr>
        </p:nvSpPr>
        <p:spPr>
          <a:xfrm>
            <a:off x="3098800" y="365125"/>
            <a:ext cx="8255000" cy="1325563"/>
          </a:xfrm>
        </p:spPr>
        <p:txBody>
          <a:bodyPr/>
          <a:lstStyle/>
          <a:p>
            <a:r>
              <a:rPr lang="en-US" dirty="0"/>
              <a:t>Chronic Stress</a:t>
            </a:r>
            <a:endParaRPr lang="en-CA" dirty="0"/>
          </a:p>
        </p:txBody>
      </p:sp>
      <p:pic>
        <p:nvPicPr>
          <p:cNvPr id="4" name="Picture 3">
            <a:extLst>
              <a:ext uri="{FF2B5EF4-FFF2-40B4-BE49-F238E27FC236}">
                <a16:creationId xmlns:a16="http://schemas.microsoft.com/office/drawing/2014/main" id="{187F0398-CB41-67E8-01EF-5DF0839445C5}"/>
              </a:ext>
            </a:extLst>
          </p:cNvPr>
          <p:cNvPicPr>
            <a:picLocks noChangeAspect="1"/>
          </p:cNvPicPr>
          <p:nvPr/>
        </p:nvPicPr>
        <p:blipFill>
          <a:blip r:embed="rId3"/>
          <a:stretch>
            <a:fillRect/>
          </a:stretch>
        </p:blipFill>
        <p:spPr>
          <a:xfrm>
            <a:off x="1198880" y="168434"/>
            <a:ext cx="9794240" cy="2001259"/>
          </a:xfrm>
          <a:prstGeom prst="rect">
            <a:avLst/>
          </a:prstGeom>
        </p:spPr>
      </p:pic>
      <p:pic>
        <p:nvPicPr>
          <p:cNvPr id="6" name="Picture 5">
            <a:extLst>
              <a:ext uri="{FF2B5EF4-FFF2-40B4-BE49-F238E27FC236}">
                <a16:creationId xmlns:a16="http://schemas.microsoft.com/office/drawing/2014/main" id="{FA4DDEC5-18E5-5AE0-0F15-F336162B0AFE}"/>
              </a:ext>
            </a:extLst>
          </p:cNvPr>
          <p:cNvPicPr>
            <a:picLocks noChangeAspect="1"/>
          </p:cNvPicPr>
          <p:nvPr/>
        </p:nvPicPr>
        <p:blipFill>
          <a:blip r:embed="rId4"/>
          <a:stretch>
            <a:fillRect/>
          </a:stretch>
        </p:blipFill>
        <p:spPr>
          <a:xfrm>
            <a:off x="0" y="2120381"/>
            <a:ext cx="12192000" cy="1641878"/>
          </a:xfrm>
          <a:prstGeom prst="rect">
            <a:avLst/>
          </a:prstGeom>
        </p:spPr>
      </p:pic>
      <p:pic>
        <p:nvPicPr>
          <p:cNvPr id="8" name="Picture 7">
            <a:extLst>
              <a:ext uri="{FF2B5EF4-FFF2-40B4-BE49-F238E27FC236}">
                <a16:creationId xmlns:a16="http://schemas.microsoft.com/office/drawing/2014/main" id="{C72BCB6F-2F16-A129-2CD0-28F20D60E1D1}"/>
              </a:ext>
            </a:extLst>
          </p:cNvPr>
          <p:cNvPicPr>
            <a:picLocks noChangeAspect="1"/>
          </p:cNvPicPr>
          <p:nvPr/>
        </p:nvPicPr>
        <p:blipFill>
          <a:blip r:embed="rId5"/>
          <a:stretch>
            <a:fillRect/>
          </a:stretch>
        </p:blipFill>
        <p:spPr>
          <a:xfrm>
            <a:off x="0" y="3857486"/>
            <a:ext cx="12192000" cy="2170708"/>
          </a:xfrm>
          <a:prstGeom prst="rect">
            <a:avLst/>
          </a:prstGeom>
        </p:spPr>
      </p:pic>
      <p:sp>
        <p:nvSpPr>
          <p:cNvPr id="9" name="TextBox 8">
            <a:extLst>
              <a:ext uri="{FF2B5EF4-FFF2-40B4-BE49-F238E27FC236}">
                <a16:creationId xmlns:a16="http://schemas.microsoft.com/office/drawing/2014/main" id="{DD65B518-FB51-47A1-1003-83A9A0C1F540}"/>
              </a:ext>
            </a:extLst>
          </p:cNvPr>
          <p:cNvSpPr txBox="1"/>
          <p:nvPr/>
        </p:nvSpPr>
        <p:spPr>
          <a:xfrm>
            <a:off x="4175760" y="6197600"/>
            <a:ext cx="4074160" cy="369332"/>
          </a:xfrm>
          <a:prstGeom prst="rect">
            <a:avLst/>
          </a:prstGeom>
          <a:noFill/>
        </p:spPr>
        <p:txBody>
          <a:bodyPr wrap="square" rtlCol="0">
            <a:spAutoFit/>
          </a:bodyPr>
          <a:lstStyle/>
          <a:p>
            <a:pPr algn="ctr"/>
            <a:r>
              <a:rPr lang="en-US" dirty="0"/>
              <a:t>Washington Post, October 17, 2023</a:t>
            </a:r>
            <a:endParaRPr lang="en-CA" dirty="0"/>
          </a:p>
        </p:txBody>
      </p:sp>
      <p:sp>
        <p:nvSpPr>
          <p:cNvPr id="10" name="Slide Number Placeholder 9">
            <a:extLst>
              <a:ext uri="{FF2B5EF4-FFF2-40B4-BE49-F238E27FC236}">
                <a16:creationId xmlns:a16="http://schemas.microsoft.com/office/drawing/2014/main" id="{204A72B4-5BDE-9325-AAC6-3B4883A5977D}"/>
              </a:ext>
            </a:extLst>
          </p:cNvPr>
          <p:cNvSpPr>
            <a:spLocks noGrp="1"/>
          </p:cNvSpPr>
          <p:nvPr>
            <p:ph type="sldNum" sz="quarter" idx="12"/>
          </p:nvPr>
        </p:nvSpPr>
        <p:spPr/>
        <p:txBody>
          <a:bodyPr/>
          <a:lstStyle/>
          <a:p>
            <a:fld id="{125CDB63-1097-4591-BC99-EDFAF4861BAB}" type="slidenum">
              <a:rPr lang="en-CA" smtClean="0"/>
              <a:t>22</a:t>
            </a:fld>
            <a:endParaRPr lang="en-CA"/>
          </a:p>
        </p:txBody>
      </p:sp>
    </p:spTree>
    <p:extLst>
      <p:ext uri="{BB962C8B-B14F-4D97-AF65-F5344CB8AC3E}">
        <p14:creationId xmlns:p14="http://schemas.microsoft.com/office/powerpoint/2010/main" val="2245245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5505-FC21-B1F2-B9E1-2A3AB01A6EA5}"/>
              </a:ext>
            </a:extLst>
          </p:cNvPr>
          <p:cNvSpPr>
            <a:spLocks noGrp="1"/>
          </p:cNvSpPr>
          <p:nvPr>
            <p:ph type="title"/>
          </p:nvPr>
        </p:nvSpPr>
        <p:spPr>
          <a:xfrm>
            <a:off x="838200" y="74178"/>
            <a:ext cx="10515600" cy="724766"/>
          </a:xfrm>
        </p:spPr>
        <p:txBody>
          <a:bodyPr>
            <a:normAutofit/>
          </a:bodyPr>
          <a:lstStyle/>
          <a:p>
            <a:r>
              <a:rPr lang="en-US" sz="3600" dirty="0"/>
              <a:t>Conclusions and Discussion (so far)</a:t>
            </a:r>
            <a:endParaRPr lang="en-CA" sz="3600" dirty="0"/>
          </a:p>
        </p:txBody>
      </p:sp>
      <p:sp>
        <p:nvSpPr>
          <p:cNvPr id="3" name="Content Placeholder 2">
            <a:extLst>
              <a:ext uri="{FF2B5EF4-FFF2-40B4-BE49-F238E27FC236}">
                <a16:creationId xmlns:a16="http://schemas.microsoft.com/office/drawing/2014/main" id="{8C6998C0-801D-DDAC-C2F8-D538A434F8EE}"/>
              </a:ext>
            </a:extLst>
          </p:cNvPr>
          <p:cNvSpPr>
            <a:spLocks noGrp="1"/>
          </p:cNvSpPr>
          <p:nvPr>
            <p:ph idx="1"/>
          </p:nvPr>
        </p:nvSpPr>
        <p:spPr>
          <a:xfrm>
            <a:off x="838200" y="788553"/>
            <a:ext cx="11069782" cy="5736938"/>
          </a:xfrm>
        </p:spPr>
        <p:txBody>
          <a:bodyPr>
            <a:noAutofit/>
          </a:bodyPr>
          <a:lstStyle/>
          <a:p>
            <a:r>
              <a:rPr lang="en-US" sz="2700" dirty="0"/>
              <a:t>first ever high quality LE estimates at CT level for Canada</a:t>
            </a:r>
          </a:p>
          <a:p>
            <a:r>
              <a:rPr lang="en-US" sz="2700" dirty="0"/>
              <a:t>designed to be highly comparable to corresponding US LE estimates</a:t>
            </a:r>
          </a:p>
          <a:p>
            <a:r>
              <a:rPr lang="en-US" sz="2700" dirty="0"/>
              <a:t>for all Canadian cities, varying correlations between LE and SES</a:t>
            </a:r>
          </a:p>
          <a:p>
            <a:pPr lvl="1"/>
            <a:r>
              <a:rPr lang="en-US" sz="2700" dirty="0"/>
              <a:t>including 2+ cities within the same province(!)</a:t>
            </a:r>
          </a:p>
          <a:p>
            <a:pPr lvl="1"/>
            <a:r>
              <a:rPr lang="en-US" sz="2700" dirty="0"/>
              <a:t>hence widely ignored municipal factors are in fact important</a:t>
            </a:r>
          </a:p>
          <a:p>
            <a:r>
              <a:rPr lang="en-US" sz="2700" dirty="0"/>
              <a:t>LE-SES correlations systematically stronger in US versus Canada</a:t>
            </a:r>
          </a:p>
          <a:p>
            <a:r>
              <a:rPr lang="en-US" sz="2700" dirty="0"/>
              <a:t>yet both have similarly wide ranges of LE across CTs within each city</a:t>
            </a:r>
          </a:p>
          <a:p>
            <a:r>
              <a:rPr lang="en-US" sz="2700" dirty="0"/>
              <a:t>still </a:t>
            </a:r>
            <a:r>
              <a:rPr lang="en-US" sz="2700" b="1" dirty="0"/>
              <a:t>unexplained</a:t>
            </a:r>
          </a:p>
          <a:p>
            <a:pPr lvl="1"/>
            <a:r>
              <a:rPr lang="en-US" sz="2700" dirty="0"/>
              <a:t>what </a:t>
            </a:r>
            <a:r>
              <a:rPr lang="en-US" sz="2700" b="1" dirty="0"/>
              <a:t>city</a:t>
            </a:r>
            <a:r>
              <a:rPr lang="en-US" sz="2700" dirty="0"/>
              <a:t> level factors could account for variations </a:t>
            </a:r>
            <a:r>
              <a:rPr lang="en-US" sz="2700" b="1" dirty="0"/>
              <a:t>within</a:t>
            </a:r>
            <a:r>
              <a:rPr lang="en-US" sz="2700" dirty="0"/>
              <a:t> provinces?</a:t>
            </a:r>
          </a:p>
          <a:p>
            <a:pPr lvl="1"/>
            <a:r>
              <a:rPr lang="en-US" sz="2700" dirty="0"/>
              <a:t>why such wide ranges in LE across CTs within larger cities even though</a:t>
            </a:r>
          </a:p>
          <a:p>
            <a:pPr lvl="2"/>
            <a:r>
              <a:rPr lang="en-US" sz="2700" dirty="0"/>
              <a:t>major SES factors (poverty, median incomes) have been considered</a:t>
            </a:r>
          </a:p>
          <a:p>
            <a:pPr lvl="2"/>
            <a:r>
              <a:rPr lang="en-US" sz="2700" dirty="0"/>
              <a:t>correlations with SES are so much stronger in the US?</a:t>
            </a:r>
            <a:endParaRPr lang="en-CA" sz="2700" dirty="0"/>
          </a:p>
        </p:txBody>
      </p:sp>
      <p:sp>
        <p:nvSpPr>
          <p:cNvPr id="4" name="Slide Number Placeholder 3">
            <a:extLst>
              <a:ext uri="{FF2B5EF4-FFF2-40B4-BE49-F238E27FC236}">
                <a16:creationId xmlns:a16="http://schemas.microsoft.com/office/drawing/2014/main" id="{C1D910CA-91A9-4BAA-8FBC-630069CC618C}"/>
              </a:ext>
            </a:extLst>
          </p:cNvPr>
          <p:cNvSpPr>
            <a:spLocks noGrp="1"/>
          </p:cNvSpPr>
          <p:nvPr>
            <p:ph type="sldNum" sz="quarter" idx="12"/>
          </p:nvPr>
        </p:nvSpPr>
        <p:spPr/>
        <p:txBody>
          <a:bodyPr/>
          <a:lstStyle/>
          <a:p>
            <a:fld id="{125CDB63-1097-4591-BC99-EDFAF4861BAB}" type="slidenum">
              <a:rPr lang="en-CA" smtClean="0"/>
              <a:t>23</a:t>
            </a:fld>
            <a:endParaRPr lang="en-CA"/>
          </a:p>
        </p:txBody>
      </p:sp>
    </p:spTree>
    <p:extLst>
      <p:ext uri="{BB962C8B-B14F-4D97-AF65-F5344CB8AC3E}">
        <p14:creationId xmlns:p14="http://schemas.microsoft.com/office/powerpoint/2010/main" val="1402627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CCED7-54E9-DD40-6F62-A4DE7D3782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5ED646-EE59-657B-AEBC-DC8A6FEBF256}"/>
              </a:ext>
            </a:extLst>
          </p:cNvPr>
          <p:cNvSpPr>
            <a:spLocks noGrp="1"/>
          </p:cNvSpPr>
          <p:nvPr>
            <p:ph type="title"/>
          </p:nvPr>
        </p:nvSpPr>
        <p:spPr>
          <a:xfrm>
            <a:off x="1508760" y="497206"/>
            <a:ext cx="9017000" cy="4237354"/>
          </a:xfrm>
        </p:spPr>
        <p:txBody>
          <a:bodyPr>
            <a:normAutofit/>
          </a:bodyPr>
          <a:lstStyle/>
          <a:p>
            <a:r>
              <a:rPr lang="en-US" sz="4000" dirty="0"/>
              <a:t>And Now for Something New...</a:t>
            </a:r>
            <a:br>
              <a:rPr lang="en-US" sz="3600" dirty="0"/>
            </a:br>
            <a:br>
              <a:rPr lang="en-US" sz="3600" dirty="0"/>
            </a:br>
            <a:r>
              <a:rPr lang="en-US" sz="3600" dirty="0"/>
              <a:t>Extending the Analysis of Small Area Variations in Life Expectancy to Federal Electoral Districts (FEDs)</a:t>
            </a:r>
            <a:br>
              <a:rPr lang="en-US" sz="3600" dirty="0"/>
            </a:br>
            <a:br>
              <a:rPr lang="en-US" sz="3600" dirty="0"/>
            </a:br>
            <a:r>
              <a:rPr lang="en-US" sz="3600" dirty="0"/>
              <a:t>as well as Correlations With SES and Voting Patterns</a:t>
            </a:r>
            <a:endParaRPr lang="en-CA" sz="3600" dirty="0"/>
          </a:p>
        </p:txBody>
      </p:sp>
      <p:sp>
        <p:nvSpPr>
          <p:cNvPr id="4" name="Rectangle: Rounded Corners 3">
            <a:extLst>
              <a:ext uri="{FF2B5EF4-FFF2-40B4-BE49-F238E27FC236}">
                <a16:creationId xmlns:a16="http://schemas.microsoft.com/office/drawing/2014/main" id="{4DD8EB5A-5E6A-A7EB-5D10-1D1CB5089504}"/>
              </a:ext>
            </a:extLst>
          </p:cNvPr>
          <p:cNvSpPr/>
          <p:nvPr/>
        </p:nvSpPr>
        <p:spPr>
          <a:xfrm>
            <a:off x="3535680" y="4733358"/>
            <a:ext cx="5435600" cy="100704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PRELIMINARY – PLEASE DO NOT QUOTE OR CIRCULATE</a:t>
            </a:r>
            <a:endParaRPr lang="en-CA" sz="3600" dirty="0"/>
          </a:p>
        </p:txBody>
      </p:sp>
      <p:sp>
        <p:nvSpPr>
          <p:cNvPr id="3" name="TextBox 2">
            <a:extLst>
              <a:ext uri="{FF2B5EF4-FFF2-40B4-BE49-F238E27FC236}">
                <a16:creationId xmlns:a16="http://schemas.microsoft.com/office/drawing/2014/main" id="{1F44E2E8-ED6A-DC5E-DF91-5D522FF5101D}"/>
              </a:ext>
            </a:extLst>
          </p:cNvPr>
          <p:cNvSpPr txBox="1"/>
          <p:nvPr/>
        </p:nvSpPr>
        <p:spPr>
          <a:xfrm>
            <a:off x="4236720" y="6126480"/>
            <a:ext cx="3901440" cy="369332"/>
          </a:xfrm>
          <a:prstGeom prst="rect">
            <a:avLst/>
          </a:prstGeom>
          <a:noFill/>
        </p:spPr>
        <p:txBody>
          <a:bodyPr wrap="square" rtlCol="0">
            <a:spAutoFit/>
          </a:bodyPr>
          <a:lstStyle/>
          <a:p>
            <a:pPr algn="ctr"/>
            <a:r>
              <a:rPr lang="en-US" dirty="0"/>
              <a:t>(M.C. Wolfson, Oct 2024, self-funded)</a:t>
            </a:r>
            <a:endParaRPr lang="en-CA" dirty="0"/>
          </a:p>
        </p:txBody>
      </p:sp>
      <p:sp>
        <p:nvSpPr>
          <p:cNvPr id="5" name="Slide Number Placeholder 4">
            <a:extLst>
              <a:ext uri="{FF2B5EF4-FFF2-40B4-BE49-F238E27FC236}">
                <a16:creationId xmlns:a16="http://schemas.microsoft.com/office/drawing/2014/main" id="{D11B0DA5-002F-B538-26A8-9E2A7C0B5EC3}"/>
              </a:ext>
            </a:extLst>
          </p:cNvPr>
          <p:cNvSpPr>
            <a:spLocks noGrp="1"/>
          </p:cNvSpPr>
          <p:nvPr>
            <p:ph type="sldNum" sz="quarter" idx="12"/>
          </p:nvPr>
        </p:nvSpPr>
        <p:spPr/>
        <p:txBody>
          <a:bodyPr/>
          <a:lstStyle/>
          <a:p>
            <a:fld id="{125CDB63-1097-4591-BC99-EDFAF4861BAB}" type="slidenum">
              <a:rPr lang="en-CA" smtClean="0"/>
              <a:t>24</a:t>
            </a:fld>
            <a:endParaRPr lang="en-CA"/>
          </a:p>
        </p:txBody>
      </p:sp>
    </p:spTree>
    <p:extLst>
      <p:ext uri="{BB962C8B-B14F-4D97-AF65-F5344CB8AC3E}">
        <p14:creationId xmlns:p14="http://schemas.microsoft.com/office/powerpoint/2010/main" val="3399573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F3DA-C9C3-EFF1-17EE-59E727D4E1B2}"/>
              </a:ext>
            </a:extLst>
          </p:cNvPr>
          <p:cNvSpPr>
            <a:spLocks noGrp="1"/>
          </p:cNvSpPr>
          <p:nvPr>
            <p:ph type="title"/>
          </p:nvPr>
        </p:nvSpPr>
        <p:spPr>
          <a:xfrm>
            <a:off x="61277" y="304165"/>
            <a:ext cx="4454843" cy="752475"/>
          </a:xfrm>
        </p:spPr>
        <p:txBody>
          <a:bodyPr>
            <a:noAutofit/>
          </a:bodyPr>
          <a:lstStyle/>
          <a:p>
            <a:r>
              <a:rPr lang="en-US" b="1" dirty="0"/>
              <a:t>Context from US</a:t>
            </a:r>
            <a:endParaRPr lang="en-CA" b="1" dirty="0"/>
          </a:p>
        </p:txBody>
      </p:sp>
      <p:sp>
        <p:nvSpPr>
          <p:cNvPr id="3" name="Content Placeholder 2">
            <a:extLst>
              <a:ext uri="{FF2B5EF4-FFF2-40B4-BE49-F238E27FC236}">
                <a16:creationId xmlns:a16="http://schemas.microsoft.com/office/drawing/2014/main" id="{D930B196-1E91-1C9B-BCB1-EE9DC13DC3EE}"/>
              </a:ext>
            </a:extLst>
          </p:cNvPr>
          <p:cNvSpPr>
            <a:spLocks noGrp="1"/>
          </p:cNvSpPr>
          <p:nvPr>
            <p:ph idx="1"/>
          </p:nvPr>
        </p:nvSpPr>
        <p:spPr>
          <a:xfrm>
            <a:off x="70979" y="1370187"/>
            <a:ext cx="5086027" cy="5012748"/>
          </a:xfrm>
        </p:spPr>
        <p:txBody>
          <a:bodyPr>
            <a:normAutofit lnSpcReduction="10000"/>
          </a:bodyPr>
          <a:lstStyle/>
          <a:p>
            <a:r>
              <a:rPr lang="en-US" dirty="0"/>
              <a:t>“natural experiment”: three otherwise very similar counties but in different states</a:t>
            </a:r>
          </a:p>
          <a:p>
            <a:r>
              <a:rPr lang="en-US" dirty="0"/>
              <a:t>differentiating factors cited</a:t>
            </a:r>
          </a:p>
          <a:p>
            <a:pPr lvl="1"/>
            <a:r>
              <a:rPr lang="en-US" dirty="0"/>
              <a:t>political party in control</a:t>
            </a:r>
          </a:p>
          <a:p>
            <a:pPr lvl="1"/>
            <a:r>
              <a:rPr lang="en-US" dirty="0"/>
              <a:t>tobacco taxes / smoking-related mortality</a:t>
            </a:r>
          </a:p>
          <a:p>
            <a:pPr lvl="1"/>
            <a:r>
              <a:rPr lang="en-US" dirty="0"/>
              <a:t>highway safety laws</a:t>
            </a:r>
          </a:p>
          <a:p>
            <a:pPr lvl="1"/>
            <a:r>
              <a:rPr lang="en-US" dirty="0"/>
              <a:t>public health spending</a:t>
            </a:r>
          </a:p>
          <a:p>
            <a:pPr lvl="1"/>
            <a:r>
              <a:rPr lang="en-US" dirty="0"/>
              <a:t>Medicaid and social safety net funding</a:t>
            </a:r>
          </a:p>
          <a:p>
            <a:pPr lvl="1"/>
            <a:r>
              <a:rPr lang="en-CA" i="1" dirty="0"/>
              <a:t>not</a:t>
            </a:r>
            <a:r>
              <a:rPr lang="en-CA" dirty="0"/>
              <a:t> quality of local hospitals</a:t>
            </a:r>
          </a:p>
          <a:p>
            <a:r>
              <a:rPr lang="en-CA" dirty="0"/>
              <a:t>recall chronic stress</a:t>
            </a:r>
          </a:p>
        </p:txBody>
      </p:sp>
      <p:pic>
        <p:nvPicPr>
          <p:cNvPr id="5" name="Picture 4">
            <a:extLst>
              <a:ext uri="{FF2B5EF4-FFF2-40B4-BE49-F238E27FC236}">
                <a16:creationId xmlns:a16="http://schemas.microsoft.com/office/drawing/2014/main" id="{D49C9DF8-AF40-786E-B3D3-66BC073D357C}"/>
              </a:ext>
            </a:extLst>
          </p:cNvPr>
          <p:cNvPicPr>
            <a:picLocks noChangeAspect="1"/>
          </p:cNvPicPr>
          <p:nvPr/>
        </p:nvPicPr>
        <p:blipFill>
          <a:blip r:embed="rId3"/>
          <a:stretch>
            <a:fillRect/>
          </a:stretch>
        </p:blipFill>
        <p:spPr>
          <a:xfrm>
            <a:off x="5157006" y="-37668"/>
            <a:ext cx="7021387" cy="1715413"/>
          </a:xfrm>
          <a:prstGeom prst="rect">
            <a:avLst/>
          </a:prstGeom>
        </p:spPr>
      </p:pic>
      <p:sp>
        <p:nvSpPr>
          <p:cNvPr id="6" name="TextBox 5">
            <a:extLst>
              <a:ext uri="{FF2B5EF4-FFF2-40B4-BE49-F238E27FC236}">
                <a16:creationId xmlns:a16="http://schemas.microsoft.com/office/drawing/2014/main" id="{53146508-2F17-D2CC-F09A-0D1BA1F30BDC}"/>
              </a:ext>
            </a:extLst>
          </p:cNvPr>
          <p:cNvSpPr txBox="1"/>
          <p:nvPr/>
        </p:nvSpPr>
        <p:spPr>
          <a:xfrm>
            <a:off x="233680" y="6441043"/>
            <a:ext cx="4074160" cy="369332"/>
          </a:xfrm>
          <a:prstGeom prst="rect">
            <a:avLst/>
          </a:prstGeom>
          <a:noFill/>
        </p:spPr>
        <p:txBody>
          <a:bodyPr wrap="square" rtlCol="0">
            <a:spAutoFit/>
          </a:bodyPr>
          <a:lstStyle/>
          <a:p>
            <a:pPr algn="ctr"/>
            <a:r>
              <a:rPr lang="en-US" dirty="0"/>
              <a:t>Washington Post, October 3, 2023</a:t>
            </a:r>
            <a:endParaRPr lang="en-CA" dirty="0"/>
          </a:p>
        </p:txBody>
      </p:sp>
      <p:pic>
        <p:nvPicPr>
          <p:cNvPr id="8" name="Picture 7">
            <a:extLst>
              <a:ext uri="{FF2B5EF4-FFF2-40B4-BE49-F238E27FC236}">
                <a16:creationId xmlns:a16="http://schemas.microsoft.com/office/drawing/2014/main" id="{20F6FFD2-85B6-3920-5C14-EB4885CDCF2C}"/>
              </a:ext>
            </a:extLst>
          </p:cNvPr>
          <p:cNvPicPr>
            <a:picLocks noChangeAspect="1"/>
          </p:cNvPicPr>
          <p:nvPr/>
        </p:nvPicPr>
        <p:blipFill>
          <a:blip r:embed="rId4"/>
          <a:stretch>
            <a:fillRect/>
          </a:stretch>
        </p:blipFill>
        <p:spPr>
          <a:xfrm>
            <a:off x="5114860" y="1797627"/>
            <a:ext cx="7031968" cy="5012748"/>
          </a:xfrm>
          <a:prstGeom prst="rect">
            <a:avLst/>
          </a:prstGeom>
        </p:spPr>
      </p:pic>
      <p:sp>
        <p:nvSpPr>
          <p:cNvPr id="9" name="Slide Number Placeholder 8">
            <a:extLst>
              <a:ext uri="{FF2B5EF4-FFF2-40B4-BE49-F238E27FC236}">
                <a16:creationId xmlns:a16="http://schemas.microsoft.com/office/drawing/2014/main" id="{CF35E785-A6C6-6F13-6A7C-B5AD2EB25FCC}"/>
              </a:ext>
            </a:extLst>
          </p:cNvPr>
          <p:cNvSpPr>
            <a:spLocks noGrp="1"/>
          </p:cNvSpPr>
          <p:nvPr>
            <p:ph type="sldNum" sz="quarter" idx="12"/>
          </p:nvPr>
        </p:nvSpPr>
        <p:spPr/>
        <p:txBody>
          <a:bodyPr/>
          <a:lstStyle/>
          <a:p>
            <a:fld id="{125CDB63-1097-4591-BC99-EDFAF4861BAB}" type="slidenum">
              <a:rPr lang="en-CA" smtClean="0"/>
              <a:t>25</a:t>
            </a:fld>
            <a:endParaRPr lang="en-CA"/>
          </a:p>
        </p:txBody>
      </p:sp>
    </p:spTree>
    <p:extLst>
      <p:ext uri="{BB962C8B-B14F-4D97-AF65-F5344CB8AC3E}">
        <p14:creationId xmlns:p14="http://schemas.microsoft.com/office/powerpoint/2010/main" val="1728391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6998C0-801D-DDAC-C2F8-D538A434F8EE}"/>
              </a:ext>
            </a:extLst>
          </p:cNvPr>
          <p:cNvSpPr>
            <a:spLocks noGrp="1"/>
          </p:cNvSpPr>
          <p:nvPr>
            <p:ph idx="1"/>
          </p:nvPr>
        </p:nvSpPr>
        <p:spPr>
          <a:xfrm>
            <a:off x="9690264" y="1825625"/>
            <a:ext cx="1663535" cy="4351338"/>
          </a:xfrm>
        </p:spPr>
        <p:txBody>
          <a:bodyPr/>
          <a:lstStyle/>
          <a:p>
            <a:endParaRPr lang="en-CA" dirty="0"/>
          </a:p>
        </p:txBody>
      </p:sp>
      <p:pic>
        <p:nvPicPr>
          <p:cNvPr id="4" name="Picture 3">
            <a:extLst>
              <a:ext uri="{FF2B5EF4-FFF2-40B4-BE49-F238E27FC236}">
                <a16:creationId xmlns:a16="http://schemas.microsoft.com/office/drawing/2014/main" id="{2227AA85-C4BC-FDD0-8A1F-E3C739480174}"/>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4915" y="395606"/>
            <a:ext cx="12054697" cy="6498807"/>
          </a:xfrm>
          <a:prstGeom prst="rect">
            <a:avLst/>
          </a:prstGeom>
          <a:noFill/>
          <a:ln>
            <a:noFill/>
          </a:ln>
        </p:spPr>
      </p:pic>
      <p:sp>
        <p:nvSpPr>
          <p:cNvPr id="5" name="Rectangle: Rounded Corners 4">
            <a:extLst>
              <a:ext uri="{FF2B5EF4-FFF2-40B4-BE49-F238E27FC236}">
                <a16:creationId xmlns:a16="http://schemas.microsoft.com/office/drawing/2014/main" id="{49CF5441-C9D2-F6FE-509D-7B5184382D15}"/>
              </a:ext>
            </a:extLst>
          </p:cNvPr>
          <p:cNvSpPr/>
          <p:nvPr/>
        </p:nvSpPr>
        <p:spPr>
          <a:xfrm>
            <a:off x="375920" y="158262"/>
            <a:ext cx="3342640" cy="6264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PRELIMINARY – PLEASE DO NOT QUOTE OR CIRCULATE</a:t>
            </a:r>
            <a:endParaRPr lang="en-CA" dirty="0"/>
          </a:p>
        </p:txBody>
      </p:sp>
      <p:sp>
        <p:nvSpPr>
          <p:cNvPr id="6" name="TextBox 5">
            <a:extLst>
              <a:ext uri="{FF2B5EF4-FFF2-40B4-BE49-F238E27FC236}">
                <a16:creationId xmlns:a16="http://schemas.microsoft.com/office/drawing/2014/main" id="{EF3FFFC0-073A-BB0E-57D0-305F3144DFF6}"/>
              </a:ext>
            </a:extLst>
          </p:cNvPr>
          <p:cNvSpPr txBox="1"/>
          <p:nvPr/>
        </p:nvSpPr>
        <p:spPr>
          <a:xfrm>
            <a:off x="2367280" y="5523865"/>
            <a:ext cx="8339142" cy="523220"/>
          </a:xfrm>
          <a:prstGeom prst="rect">
            <a:avLst/>
          </a:prstGeom>
          <a:noFill/>
        </p:spPr>
        <p:txBody>
          <a:bodyPr wrap="none" rtlCol="0">
            <a:spAutoFit/>
          </a:bodyPr>
          <a:lstStyle/>
          <a:p>
            <a:r>
              <a:rPr lang="en-US" sz="2800" dirty="0"/>
              <a:t>Distributions of LE within each FED, Sorted by Median LE</a:t>
            </a:r>
            <a:endParaRPr lang="en-CA" sz="2800" dirty="0"/>
          </a:p>
        </p:txBody>
      </p:sp>
      <p:sp>
        <p:nvSpPr>
          <p:cNvPr id="2" name="Title 1">
            <a:extLst>
              <a:ext uri="{FF2B5EF4-FFF2-40B4-BE49-F238E27FC236}">
                <a16:creationId xmlns:a16="http://schemas.microsoft.com/office/drawing/2014/main" id="{F5C55505-FC21-B1F2-B9E1-2A3AB01A6EA5}"/>
              </a:ext>
            </a:extLst>
          </p:cNvPr>
          <p:cNvSpPr>
            <a:spLocks noGrp="1"/>
          </p:cNvSpPr>
          <p:nvPr>
            <p:ph type="title"/>
          </p:nvPr>
        </p:nvSpPr>
        <p:spPr>
          <a:xfrm>
            <a:off x="614680" y="1858646"/>
            <a:ext cx="11353800" cy="724766"/>
          </a:xfrm>
        </p:spPr>
        <p:txBody>
          <a:bodyPr>
            <a:normAutofit fontScale="90000"/>
          </a:bodyPr>
          <a:lstStyle/>
          <a:p>
            <a:pPr algn="ctr"/>
            <a:r>
              <a:rPr lang="en-US" sz="3600" dirty="0"/>
              <a:t>LEs in Liberal Ridings Generally</a:t>
            </a:r>
            <a:r>
              <a:rPr lang="en-US" sz="3600" baseline="0" dirty="0"/>
              <a:t> Higher than in Conservative Ridings</a:t>
            </a:r>
            <a:br>
              <a:rPr lang="en-US" sz="3600" baseline="0" dirty="0"/>
            </a:br>
            <a:r>
              <a:rPr lang="en-US" sz="3600" dirty="0"/>
              <a:t>Correlation ≠</a:t>
            </a:r>
            <a:r>
              <a:rPr lang="en-US" sz="3600" baseline="0" dirty="0"/>
              <a:t> Causation</a:t>
            </a:r>
            <a:endParaRPr lang="en-CA" sz="3600" dirty="0"/>
          </a:p>
        </p:txBody>
      </p:sp>
      <p:sp>
        <p:nvSpPr>
          <p:cNvPr id="7" name="Slide Number Placeholder 6">
            <a:extLst>
              <a:ext uri="{FF2B5EF4-FFF2-40B4-BE49-F238E27FC236}">
                <a16:creationId xmlns:a16="http://schemas.microsoft.com/office/drawing/2014/main" id="{E15B9F1A-DA4E-591D-9F66-6C35C0B6B464}"/>
              </a:ext>
            </a:extLst>
          </p:cNvPr>
          <p:cNvSpPr>
            <a:spLocks noGrp="1"/>
          </p:cNvSpPr>
          <p:nvPr>
            <p:ph type="sldNum" sz="quarter" idx="12"/>
          </p:nvPr>
        </p:nvSpPr>
        <p:spPr/>
        <p:txBody>
          <a:bodyPr/>
          <a:lstStyle/>
          <a:p>
            <a:fld id="{125CDB63-1097-4591-BC99-EDFAF4861BAB}" type="slidenum">
              <a:rPr lang="en-CA" smtClean="0"/>
              <a:t>26</a:t>
            </a:fld>
            <a:endParaRPr lang="en-CA"/>
          </a:p>
        </p:txBody>
      </p:sp>
    </p:spTree>
    <p:extLst>
      <p:ext uri="{BB962C8B-B14F-4D97-AF65-F5344CB8AC3E}">
        <p14:creationId xmlns:p14="http://schemas.microsoft.com/office/powerpoint/2010/main" val="589397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5505-FC21-B1F2-B9E1-2A3AB01A6EA5}"/>
              </a:ext>
            </a:extLst>
          </p:cNvPr>
          <p:cNvSpPr>
            <a:spLocks noGrp="1"/>
          </p:cNvSpPr>
          <p:nvPr>
            <p:ph type="title"/>
          </p:nvPr>
        </p:nvSpPr>
        <p:spPr>
          <a:xfrm>
            <a:off x="838200" y="365126"/>
            <a:ext cx="10515600" cy="724766"/>
          </a:xfrm>
        </p:spPr>
        <p:txBody>
          <a:bodyPr>
            <a:normAutofit/>
          </a:bodyPr>
          <a:lstStyle/>
          <a:p>
            <a:r>
              <a:rPr lang="en-US" sz="4000" dirty="0"/>
              <a:t>Preliminary Statistical Analysis</a:t>
            </a:r>
            <a:endParaRPr lang="en-CA" sz="4000" dirty="0"/>
          </a:p>
        </p:txBody>
      </p:sp>
      <p:sp>
        <p:nvSpPr>
          <p:cNvPr id="3" name="Content Placeholder 2">
            <a:extLst>
              <a:ext uri="{FF2B5EF4-FFF2-40B4-BE49-F238E27FC236}">
                <a16:creationId xmlns:a16="http://schemas.microsoft.com/office/drawing/2014/main" id="{8C6998C0-801D-DDAC-C2F8-D538A434F8EE}"/>
              </a:ext>
            </a:extLst>
          </p:cNvPr>
          <p:cNvSpPr>
            <a:spLocks noGrp="1"/>
          </p:cNvSpPr>
          <p:nvPr>
            <p:ph idx="1"/>
          </p:nvPr>
        </p:nvSpPr>
        <p:spPr>
          <a:xfrm>
            <a:off x="279400" y="1256665"/>
            <a:ext cx="5328920" cy="5123814"/>
          </a:xfrm>
        </p:spPr>
        <p:txBody>
          <a:bodyPr>
            <a:normAutofit fontScale="92500"/>
          </a:bodyPr>
          <a:lstStyle/>
          <a:p>
            <a:r>
              <a:rPr lang="en-CA" dirty="0"/>
              <a:t>re-use same CT level LE and SES variables for 2011</a:t>
            </a:r>
          </a:p>
          <a:p>
            <a:r>
              <a:rPr lang="en-CA" dirty="0"/>
              <a:t>in addition to riding’s winning political parties, note that PPC (Peoples Party of Canada) increased its vote share 2019 to 2021</a:t>
            </a:r>
          </a:p>
          <a:p>
            <a:pPr lvl="1"/>
            <a:r>
              <a:rPr lang="en-CA" sz="2800" dirty="0"/>
              <a:t>PPC did not win any seats</a:t>
            </a:r>
          </a:p>
          <a:p>
            <a:pPr lvl="1"/>
            <a:r>
              <a:rPr lang="en-CA" sz="2800" dirty="0"/>
              <a:t>but still may be informative to break down Conservative and Liberal ridings according to whether PPC vote share increased by &gt; 5 percentage points (A) or not (B)</a:t>
            </a:r>
          </a:p>
        </p:txBody>
      </p:sp>
      <p:sp>
        <p:nvSpPr>
          <p:cNvPr id="4" name="Rectangle: Rounded Corners 3">
            <a:extLst>
              <a:ext uri="{FF2B5EF4-FFF2-40B4-BE49-F238E27FC236}">
                <a16:creationId xmlns:a16="http://schemas.microsoft.com/office/drawing/2014/main" id="{AF68EAE6-63BF-E4F9-9C3A-E7A55098E0D3}"/>
              </a:ext>
            </a:extLst>
          </p:cNvPr>
          <p:cNvSpPr/>
          <p:nvPr/>
        </p:nvSpPr>
        <p:spPr>
          <a:xfrm>
            <a:off x="8249920" y="209062"/>
            <a:ext cx="3342640" cy="6264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PRELIMINARY – PLEASE DO NOT QUOTE OR CIRCULATE</a:t>
            </a:r>
            <a:endParaRPr lang="en-CA" dirty="0"/>
          </a:p>
        </p:txBody>
      </p:sp>
      <p:pic>
        <p:nvPicPr>
          <p:cNvPr id="5" name="Picture 4">
            <a:extLst>
              <a:ext uri="{FF2B5EF4-FFF2-40B4-BE49-F238E27FC236}">
                <a16:creationId xmlns:a16="http://schemas.microsoft.com/office/drawing/2014/main" id="{7F679385-02A1-96BC-8C65-5537FA5E5055}"/>
              </a:ext>
            </a:extLst>
          </p:cNvPr>
          <p:cNvPicPr>
            <a:picLocks noChangeAspect="1"/>
          </p:cNvPicPr>
          <p:nvPr/>
        </p:nvPicPr>
        <p:blipFill>
          <a:blip r:embed="rId2"/>
          <a:stretch>
            <a:fillRect/>
          </a:stretch>
        </p:blipFill>
        <p:spPr>
          <a:xfrm>
            <a:off x="5595659" y="1594183"/>
            <a:ext cx="6372821" cy="4322019"/>
          </a:xfrm>
          <a:prstGeom prst="rect">
            <a:avLst/>
          </a:prstGeom>
        </p:spPr>
      </p:pic>
      <p:cxnSp>
        <p:nvCxnSpPr>
          <p:cNvPr id="6" name="Straight Connector 5">
            <a:extLst>
              <a:ext uri="{FF2B5EF4-FFF2-40B4-BE49-F238E27FC236}">
                <a16:creationId xmlns:a16="http://schemas.microsoft.com/office/drawing/2014/main" id="{CE054CF9-CFF2-A79B-230D-B427D284EE61}"/>
              </a:ext>
            </a:extLst>
          </p:cNvPr>
          <p:cNvCxnSpPr/>
          <p:nvPr/>
        </p:nvCxnSpPr>
        <p:spPr>
          <a:xfrm>
            <a:off x="6014720" y="4167175"/>
            <a:ext cx="5953760" cy="0"/>
          </a:xfrm>
          <a:prstGeom prst="line">
            <a:avLst/>
          </a:prstGeom>
          <a:ln w="34925"/>
        </p:spPr>
        <p:style>
          <a:lnRef idx="2">
            <a:schemeClr val="accent1"/>
          </a:lnRef>
          <a:fillRef idx="0">
            <a:schemeClr val="accent1"/>
          </a:fillRef>
          <a:effectRef idx="1">
            <a:schemeClr val="accent1"/>
          </a:effectRef>
          <a:fontRef idx="minor">
            <a:schemeClr val="tx1"/>
          </a:fontRef>
        </p:style>
      </p:cxnSp>
      <p:sp>
        <p:nvSpPr>
          <p:cNvPr id="7" name="Slide Number Placeholder 6">
            <a:extLst>
              <a:ext uri="{FF2B5EF4-FFF2-40B4-BE49-F238E27FC236}">
                <a16:creationId xmlns:a16="http://schemas.microsoft.com/office/drawing/2014/main" id="{4C97652D-8485-8D3D-83BA-3A1CCE8FF9CE}"/>
              </a:ext>
            </a:extLst>
          </p:cNvPr>
          <p:cNvSpPr>
            <a:spLocks noGrp="1"/>
          </p:cNvSpPr>
          <p:nvPr>
            <p:ph type="sldNum" sz="quarter" idx="12"/>
          </p:nvPr>
        </p:nvSpPr>
        <p:spPr/>
        <p:txBody>
          <a:bodyPr/>
          <a:lstStyle/>
          <a:p>
            <a:fld id="{125CDB63-1097-4591-BC99-EDFAF4861BAB}" type="slidenum">
              <a:rPr lang="en-CA" smtClean="0"/>
              <a:t>27</a:t>
            </a:fld>
            <a:endParaRPr lang="en-CA"/>
          </a:p>
        </p:txBody>
      </p:sp>
    </p:spTree>
    <p:extLst>
      <p:ext uri="{BB962C8B-B14F-4D97-AF65-F5344CB8AC3E}">
        <p14:creationId xmlns:p14="http://schemas.microsoft.com/office/powerpoint/2010/main" val="119420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D6D9E-B7F5-49C6-7E7D-2FB244C435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A4CB1D-EB2F-7427-3098-81957B25D01F}"/>
              </a:ext>
            </a:extLst>
          </p:cNvPr>
          <p:cNvSpPr>
            <a:spLocks noGrp="1"/>
          </p:cNvSpPr>
          <p:nvPr>
            <p:ph type="title"/>
          </p:nvPr>
        </p:nvSpPr>
        <p:spPr>
          <a:xfrm>
            <a:off x="340360" y="365126"/>
            <a:ext cx="2558143" cy="724766"/>
          </a:xfrm>
        </p:spPr>
        <p:txBody>
          <a:bodyPr>
            <a:noAutofit/>
          </a:bodyPr>
          <a:lstStyle/>
          <a:p>
            <a:pPr algn="ctr"/>
            <a:r>
              <a:rPr lang="en-US" sz="4000" dirty="0"/>
              <a:t>Simpson’s Paradox</a:t>
            </a:r>
            <a:endParaRPr lang="en-CA" sz="4000" dirty="0"/>
          </a:p>
        </p:txBody>
      </p:sp>
      <p:pic>
        <p:nvPicPr>
          <p:cNvPr id="7" name="Picture 6">
            <a:extLst>
              <a:ext uri="{FF2B5EF4-FFF2-40B4-BE49-F238E27FC236}">
                <a16:creationId xmlns:a16="http://schemas.microsoft.com/office/drawing/2014/main" id="{99F4ABE7-D503-3FDF-6492-B13C25B5938F}"/>
              </a:ext>
            </a:extLst>
          </p:cNvPr>
          <p:cNvPicPr>
            <a:picLocks noChangeAspect="1"/>
          </p:cNvPicPr>
          <p:nvPr/>
        </p:nvPicPr>
        <p:blipFill>
          <a:blip r:embed="rId3"/>
          <a:stretch>
            <a:fillRect/>
          </a:stretch>
        </p:blipFill>
        <p:spPr>
          <a:xfrm>
            <a:off x="2794802" y="81280"/>
            <a:ext cx="9359733" cy="6753225"/>
          </a:xfrm>
          <a:prstGeom prst="rect">
            <a:avLst/>
          </a:prstGeom>
        </p:spPr>
      </p:pic>
      <p:sp>
        <p:nvSpPr>
          <p:cNvPr id="4" name="Content Placeholder 3">
            <a:extLst>
              <a:ext uri="{FF2B5EF4-FFF2-40B4-BE49-F238E27FC236}">
                <a16:creationId xmlns:a16="http://schemas.microsoft.com/office/drawing/2014/main" id="{E5F4867A-EFE7-A7BB-6D51-960AA4D3F2EB}"/>
              </a:ext>
            </a:extLst>
          </p:cNvPr>
          <p:cNvSpPr>
            <a:spLocks noGrp="1"/>
          </p:cNvSpPr>
          <p:nvPr>
            <p:ph idx="1"/>
          </p:nvPr>
        </p:nvSpPr>
        <p:spPr>
          <a:xfrm>
            <a:off x="111760" y="1717040"/>
            <a:ext cx="3098800" cy="4561523"/>
          </a:xfrm>
        </p:spPr>
        <p:txBody>
          <a:bodyPr>
            <a:normAutofit fontScale="92500"/>
          </a:bodyPr>
          <a:lstStyle/>
          <a:p>
            <a:r>
              <a:rPr lang="en-CA" dirty="0"/>
              <a:t>caveat re multi-level data</a:t>
            </a:r>
          </a:p>
          <a:p>
            <a:r>
              <a:rPr lang="en-CA" dirty="0"/>
              <a:t>illustration where by analogy: </a:t>
            </a:r>
          </a:p>
          <a:p>
            <a:pPr lvl="1"/>
            <a:r>
              <a:rPr lang="en-CA" sz="2800" dirty="0"/>
              <a:t>dots are CTs</a:t>
            </a:r>
          </a:p>
          <a:p>
            <a:pPr lvl="1"/>
            <a:r>
              <a:rPr lang="en-CA" sz="2800" dirty="0"/>
              <a:t>X = poverty rate</a:t>
            </a:r>
          </a:p>
          <a:p>
            <a:pPr lvl="1"/>
            <a:r>
              <a:rPr lang="en-CA" sz="2800" dirty="0"/>
              <a:t>Y = life expectancy</a:t>
            </a:r>
          </a:p>
          <a:p>
            <a:r>
              <a:rPr lang="en-CA" dirty="0"/>
              <a:t>here, a simple one level linear regression</a:t>
            </a:r>
          </a:p>
        </p:txBody>
      </p:sp>
      <p:sp>
        <p:nvSpPr>
          <p:cNvPr id="3" name="Slide Number Placeholder 2">
            <a:extLst>
              <a:ext uri="{FF2B5EF4-FFF2-40B4-BE49-F238E27FC236}">
                <a16:creationId xmlns:a16="http://schemas.microsoft.com/office/drawing/2014/main" id="{1965B82C-11A7-17D4-8809-2B6B1C41E72A}"/>
              </a:ext>
            </a:extLst>
          </p:cNvPr>
          <p:cNvSpPr>
            <a:spLocks noGrp="1"/>
          </p:cNvSpPr>
          <p:nvPr>
            <p:ph type="sldNum" sz="quarter" idx="12"/>
          </p:nvPr>
        </p:nvSpPr>
        <p:spPr/>
        <p:txBody>
          <a:bodyPr/>
          <a:lstStyle/>
          <a:p>
            <a:fld id="{125CDB63-1097-4591-BC99-EDFAF4861BAB}" type="slidenum">
              <a:rPr lang="en-CA" smtClean="0"/>
              <a:t>28</a:t>
            </a:fld>
            <a:endParaRPr lang="en-CA"/>
          </a:p>
        </p:txBody>
      </p:sp>
    </p:spTree>
    <p:extLst>
      <p:ext uri="{BB962C8B-B14F-4D97-AF65-F5344CB8AC3E}">
        <p14:creationId xmlns:p14="http://schemas.microsoft.com/office/powerpoint/2010/main" val="233334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5505-FC21-B1F2-B9E1-2A3AB01A6EA5}"/>
              </a:ext>
            </a:extLst>
          </p:cNvPr>
          <p:cNvSpPr>
            <a:spLocks noGrp="1"/>
          </p:cNvSpPr>
          <p:nvPr>
            <p:ph type="title"/>
          </p:nvPr>
        </p:nvSpPr>
        <p:spPr>
          <a:xfrm>
            <a:off x="391160" y="365126"/>
            <a:ext cx="2558143" cy="724766"/>
          </a:xfrm>
        </p:spPr>
        <p:txBody>
          <a:bodyPr>
            <a:noAutofit/>
          </a:bodyPr>
          <a:lstStyle/>
          <a:p>
            <a:pPr algn="ctr"/>
            <a:r>
              <a:rPr lang="en-US" sz="4000" dirty="0"/>
              <a:t>Simpson’s Paradox</a:t>
            </a:r>
            <a:endParaRPr lang="en-CA" sz="4000" dirty="0"/>
          </a:p>
        </p:txBody>
      </p:sp>
      <p:pic>
        <p:nvPicPr>
          <p:cNvPr id="9" name="Picture 8">
            <a:extLst>
              <a:ext uri="{FF2B5EF4-FFF2-40B4-BE49-F238E27FC236}">
                <a16:creationId xmlns:a16="http://schemas.microsoft.com/office/drawing/2014/main" id="{8914480C-3E1D-88C7-6DAB-A4B5EAEF641F}"/>
              </a:ext>
            </a:extLst>
          </p:cNvPr>
          <p:cNvPicPr>
            <a:picLocks noChangeAspect="1"/>
          </p:cNvPicPr>
          <p:nvPr/>
        </p:nvPicPr>
        <p:blipFill>
          <a:blip r:embed="rId3"/>
          <a:stretch>
            <a:fillRect/>
          </a:stretch>
        </p:blipFill>
        <p:spPr>
          <a:xfrm>
            <a:off x="2882900" y="132080"/>
            <a:ext cx="9351010" cy="6672580"/>
          </a:xfrm>
          <a:prstGeom prst="rect">
            <a:avLst/>
          </a:prstGeom>
        </p:spPr>
      </p:pic>
      <p:sp>
        <p:nvSpPr>
          <p:cNvPr id="4" name="Content Placeholder 3">
            <a:extLst>
              <a:ext uri="{FF2B5EF4-FFF2-40B4-BE49-F238E27FC236}">
                <a16:creationId xmlns:a16="http://schemas.microsoft.com/office/drawing/2014/main" id="{5530C256-86E3-3A62-385C-7E69CA5577C1}"/>
              </a:ext>
            </a:extLst>
          </p:cNvPr>
          <p:cNvSpPr>
            <a:spLocks noGrp="1"/>
          </p:cNvSpPr>
          <p:nvPr>
            <p:ph idx="1"/>
          </p:nvPr>
        </p:nvSpPr>
        <p:spPr>
          <a:xfrm>
            <a:off x="233680" y="1825625"/>
            <a:ext cx="3037839" cy="4351338"/>
          </a:xfrm>
        </p:spPr>
        <p:txBody>
          <a:bodyPr>
            <a:normAutofit/>
          </a:bodyPr>
          <a:lstStyle/>
          <a:p>
            <a:r>
              <a:rPr lang="en-CA" dirty="0"/>
              <a:t>same X and Y</a:t>
            </a:r>
          </a:p>
          <a:p>
            <a:r>
              <a:rPr lang="en-CA" dirty="0"/>
              <a:t>but now notice role of including FED level by analogy</a:t>
            </a:r>
          </a:p>
          <a:p>
            <a:r>
              <a:rPr lang="en-CA" dirty="0"/>
              <a:t>two-level regression reveals an entirely different pattern</a:t>
            </a:r>
          </a:p>
        </p:txBody>
      </p:sp>
      <p:sp>
        <p:nvSpPr>
          <p:cNvPr id="3" name="Slide Number Placeholder 2">
            <a:extLst>
              <a:ext uri="{FF2B5EF4-FFF2-40B4-BE49-F238E27FC236}">
                <a16:creationId xmlns:a16="http://schemas.microsoft.com/office/drawing/2014/main" id="{22832D23-720E-8A7C-D8E8-1E70DC0086F6}"/>
              </a:ext>
            </a:extLst>
          </p:cNvPr>
          <p:cNvSpPr>
            <a:spLocks noGrp="1"/>
          </p:cNvSpPr>
          <p:nvPr>
            <p:ph type="sldNum" sz="quarter" idx="12"/>
          </p:nvPr>
        </p:nvSpPr>
        <p:spPr/>
        <p:txBody>
          <a:bodyPr/>
          <a:lstStyle/>
          <a:p>
            <a:fld id="{125CDB63-1097-4591-BC99-EDFAF4861BAB}" type="slidenum">
              <a:rPr lang="en-CA" smtClean="0"/>
              <a:t>29</a:t>
            </a:fld>
            <a:endParaRPr lang="en-CA"/>
          </a:p>
        </p:txBody>
      </p:sp>
    </p:spTree>
    <p:extLst>
      <p:ext uri="{BB962C8B-B14F-4D97-AF65-F5344CB8AC3E}">
        <p14:creationId xmlns:p14="http://schemas.microsoft.com/office/powerpoint/2010/main" val="31195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5505-FC21-B1F2-B9E1-2A3AB01A6EA5}"/>
              </a:ext>
            </a:extLst>
          </p:cNvPr>
          <p:cNvSpPr>
            <a:spLocks noGrp="1"/>
          </p:cNvSpPr>
          <p:nvPr>
            <p:ph type="title"/>
          </p:nvPr>
        </p:nvSpPr>
        <p:spPr>
          <a:xfrm>
            <a:off x="838200" y="365126"/>
            <a:ext cx="10515600" cy="724766"/>
          </a:xfrm>
        </p:spPr>
        <p:txBody>
          <a:bodyPr>
            <a:normAutofit/>
          </a:bodyPr>
          <a:lstStyle/>
          <a:p>
            <a:r>
              <a:rPr lang="en-CA" sz="3600" dirty="0"/>
              <a:t>IHME US counties</a:t>
            </a:r>
          </a:p>
        </p:txBody>
      </p:sp>
      <p:pic>
        <p:nvPicPr>
          <p:cNvPr id="5" name="Picture 4">
            <a:extLst>
              <a:ext uri="{FF2B5EF4-FFF2-40B4-BE49-F238E27FC236}">
                <a16:creationId xmlns:a16="http://schemas.microsoft.com/office/drawing/2014/main" id="{D0674E9E-99BB-490F-A509-41C09F38771F}"/>
              </a:ext>
            </a:extLst>
          </p:cNvPr>
          <p:cNvPicPr>
            <a:picLocks noChangeAspect="1"/>
          </p:cNvPicPr>
          <p:nvPr/>
        </p:nvPicPr>
        <p:blipFill>
          <a:blip r:embed="rId3"/>
          <a:stretch>
            <a:fillRect/>
          </a:stretch>
        </p:blipFill>
        <p:spPr>
          <a:xfrm>
            <a:off x="54233" y="0"/>
            <a:ext cx="12083533" cy="6858000"/>
          </a:xfrm>
          <a:prstGeom prst="rect">
            <a:avLst/>
          </a:prstGeom>
        </p:spPr>
      </p:pic>
      <p:sp>
        <p:nvSpPr>
          <p:cNvPr id="6" name="TextBox 5">
            <a:extLst>
              <a:ext uri="{FF2B5EF4-FFF2-40B4-BE49-F238E27FC236}">
                <a16:creationId xmlns:a16="http://schemas.microsoft.com/office/drawing/2014/main" id="{CB419846-2230-FE1A-FF09-4F6160561971}"/>
              </a:ext>
            </a:extLst>
          </p:cNvPr>
          <p:cNvSpPr txBox="1"/>
          <p:nvPr/>
        </p:nvSpPr>
        <p:spPr>
          <a:xfrm>
            <a:off x="738909" y="3466407"/>
            <a:ext cx="2152073" cy="1938992"/>
          </a:xfrm>
          <a:prstGeom prst="rect">
            <a:avLst/>
          </a:prstGeom>
          <a:noFill/>
        </p:spPr>
        <p:txBody>
          <a:bodyPr wrap="square" rtlCol="0">
            <a:spAutoFit/>
          </a:bodyPr>
          <a:lstStyle/>
          <a:p>
            <a:pPr algn="ctr"/>
            <a:r>
              <a:rPr lang="en-CA" sz="2400" dirty="0"/>
              <a:t>LE at age 20, Counties, 2019, Institute for Health Metrics and Evaluation</a:t>
            </a:r>
          </a:p>
        </p:txBody>
      </p:sp>
      <p:sp>
        <p:nvSpPr>
          <p:cNvPr id="7" name="TextBox 6">
            <a:extLst>
              <a:ext uri="{FF2B5EF4-FFF2-40B4-BE49-F238E27FC236}">
                <a16:creationId xmlns:a16="http://schemas.microsoft.com/office/drawing/2014/main" id="{921ACBF4-05B5-AA3E-1101-56875D4DE889}"/>
              </a:ext>
            </a:extLst>
          </p:cNvPr>
          <p:cNvSpPr txBox="1"/>
          <p:nvPr/>
        </p:nvSpPr>
        <p:spPr>
          <a:xfrm>
            <a:off x="152400" y="1524000"/>
            <a:ext cx="3241040" cy="1815882"/>
          </a:xfrm>
          <a:prstGeom prst="rect">
            <a:avLst/>
          </a:prstGeom>
          <a:noFill/>
        </p:spPr>
        <p:txBody>
          <a:bodyPr wrap="square" rtlCol="0">
            <a:spAutoFit/>
          </a:bodyPr>
          <a:lstStyle/>
          <a:p>
            <a:pPr algn="ctr"/>
            <a:r>
              <a:rPr lang="en-CA" sz="2800" dirty="0"/>
              <a:t>More Recently, Small Area Variations in Mortality and Life Expectancy (LE)</a:t>
            </a:r>
          </a:p>
        </p:txBody>
      </p:sp>
      <p:sp>
        <p:nvSpPr>
          <p:cNvPr id="3" name="Slide Number Placeholder 2">
            <a:extLst>
              <a:ext uri="{FF2B5EF4-FFF2-40B4-BE49-F238E27FC236}">
                <a16:creationId xmlns:a16="http://schemas.microsoft.com/office/drawing/2014/main" id="{8B3E59F7-4EC2-216B-A68F-9B0AA5565C5E}"/>
              </a:ext>
            </a:extLst>
          </p:cNvPr>
          <p:cNvSpPr>
            <a:spLocks noGrp="1"/>
          </p:cNvSpPr>
          <p:nvPr>
            <p:ph type="sldNum" sz="quarter" idx="12"/>
          </p:nvPr>
        </p:nvSpPr>
        <p:spPr/>
        <p:txBody>
          <a:bodyPr/>
          <a:lstStyle/>
          <a:p>
            <a:fld id="{125CDB63-1097-4591-BC99-EDFAF4861BAB}" type="slidenum">
              <a:rPr lang="en-CA" smtClean="0"/>
              <a:t>3</a:t>
            </a:fld>
            <a:endParaRPr lang="en-CA"/>
          </a:p>
        </p:txBody>
      </p:sp>
    </p:spTree>
    <p:extLst>
      <p:ext uri="{BB962C8B-B14F-4D97-AF65-F5344CB8AC3E}">
        <p14:creationId xmlns:p14="http://schemas.microsoft.com/office/powerpoint/2010/main" val="1080958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05542-B762-C34C-3D40-0C92D9B53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F4C57B-AC61-6BE0-2F48-8CE9DEC2E72E}"/>
              </a:ext>
            </a:extLst>
          </p:cNvPr>
          <p:cNvSpPr>
            <a:spLocks noGrp="1"/>
          </p:cNvSpPr>
          <p:nvPr>
            <p:ph type="title"/>
          </p:nvPr>
        </p:nvSpPr>
        <p:spPr>
          <a:xfrm>
            <a:off x="838200" y="131445"/>
            <a:ext cx="7432040" cy="993139"/>
          </a:xfrm>
        </p:spPr>
        <p:txBody>
          <a:bodyPr>
            <a:normAutofit fontScale="90000"/>
          </a:bodyPr>
          <a:lstStyle/>
          <a:p>
            <a:r>
              <a:rPr lang="en-US" sz="3600" dirty="0"/>
              <a:t>Federal Electoral Districts (FEDs) by Percentages of Population Data Available</a:t>
            </a:r>
            <a:endParaRPr lang="en-CA" sz="3600" dirty="0"/>
          </a:p>
        </p:txBody>
      </p:sp>
      <p:pic>
        <p:nvPicPr>
          <p:cNvPr id="6" name="Content Placeholder 5">
            <a:extLst>
              <a:ext uri="{FF2B5EF4-FFF2-40B4-BE49-F238E27FC236}">
                <a16:creationId xmlns:a16="http://schemas.microsoft.com/office/drawing/2014/main" id="{79586F2F-A368-E546-B967-5D3508350C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29764" y="1727200"/>
            <a:ext cx="7546641" cy="5029834"/>
          </a:xfrm>
        </p:spPr>
      </p:pic>
      <p:sp>
        <p:nvSpPr>
          <p:cNvPr id="4" name="Rectangle: Rounded Corners 3">
            <a:extLst>
              <a:ext uri="{FF2B5EF4-FFF2-40B4-BE49-F238E27FC236}">
                <a16:creationId xmlns:a16="http://schemas.microsoft.com/office/drawing/2014/main" id="{766E51E1-1BC1-BA07-8063-1AD9D11B72BF}"/>
              </a:ext>
            </a:extLst>
          </p:cNvPr>
          <p:cNvSpPr/>
          <p:nvPr/>
        </p:nvSpPr>
        <p:spPr>
          <a:xfrm>
            <a:off x="8646160" y="229382"/>
            <a:ext cx="3342640" cy="6264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PRELIMINARY – PLEASE DO NOT QUOTE OR CIRCULATE</a:t>
            </a:r>
            <a:endParaRPr lang="en-CA" dirty="0"/>
          </a:p>
        </p:txBody>
      </p:sp>
      <p:sp>
        <p:nvSpPr>
          <p:cNvPr id="7" name="Text Placeholder 6">
            <a:extLst>
              <a:ext uri="{FF2B5EF4-FFF2-40B4-BE49-F238E27FC236}">
                <a16:creationId xmlns:a16="http://schemas.microsoft.com/office/drawing/2014/main" id="{1DE95E6F-5F6E-85FB-0645-BF4B5D74D47C}"/>
              </a:ext>
            </a:extLst>
          </p:cNvPr>
          <p:cNvSpPr>
            <a:spLocks noGrp="1"/>
          </p:cNvSpPr>
          <p:nvPr>
            <p:ph type="body" idx="4294967295"/>
          </p:nvPr>
        </p:nvSpPr>
        <p:spPr>
          <a:xfrm>
            <a:off x="121921" y="1358264"/>
            <a:ext cx="4124960" cy="5398770"/>
          </a:xfrm>
        </p:spPr>
        <p:txBody>
          <a:bodyPr>
            <a:normAutofit fontScale="92500" lnSpcReduction="20000"/>
          </a:bodyPr>
          <a:lstStyle/>
          <a:p>
            <a:r>
              <a:rPr lang="en-US" dirty="0"/>
              <a:t>based on populations of 7,536 CTs within 296 FEDs for each region</a:t>
            </a:r>
          </a:p>
          <a:p>
            <a:pPr lvl="1"/>
            <a:r>
              <a:rPr lang="en-US" dirty="0"/>
              <a:t>n.b. not all 338 of 2013 FEDs have CTs</a:t>
            </a:r>
          </a:p>
          <a:p>
            <a:r>
              <a:rPr lang="en-US" dirty="0"/>
              <a:t>used cut point – only FEDs with at least 75% of their populations in constituent CTs included in statistical analysis</a:t>
            </a:r>
          </a:p>
          <a:p>
            <a:r>
              <a:rPr lang="en-US" dirty="0"/>
              <a:t>result: 212 FEDs with &gt; 75%</a:t>
            </a:r>
          </a:p>
          <a:p>
            <a:r>
              <a:rPr lang="en-US" dirty="0"/>
              <a:t>caveat: Quebec has many FEDs with &lt; 75% population coverage</a:t>
            </a:r>
          </a:p>
          <a:p>
            <a:r>
              <a:rPr lang="en-US" dirty="0"/>
              <a:t>hence many Bloc-won ridings not covered</a:t>
            </a:r>
          </a:p>
        </p:txBody>
      </p:sp>
      <p:cxnSp>
        <p:nvCxnSpPr>
          <p:cNvPr id="5" name="Straight Connector 4">
            <a:extLst>
              <a:ext uri="{FF2B5EF4-FFF2-40B4-BE49-F238E27FC236}">
                <a16:creationId xmlns:a16="http://schemas.microsoft.com/office/drawing/2014/main" id="{D7D1535D-F411-5083-7777-FE2D57E68006}"/>
              </a:ext>
            </a:extLst>
          </p:cNvPr>
          <p:cNvCxnSpPr/>
          <p:nvPr/>
        </p:nvCxnSpPr>
        <p:spPr>
          <a:xfrm>
            <a:off x="5445760" y="2803335"/>
            <a:ext cx="6045200" cy="0"/>
          </a:xfrm>
          <a:prstGeom prst="line">
            <a:avLst/>
          </a:prstGeom>
          <a:ln w="4445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3513B990-7E22-8BD1-72F7-AC48BEABE6EB}"/>
              </a:ext>
            </a:extLst>
          </p:cNvPr>
          <p:cNvSpPr>
            <a:spLocks noGrp="1"/>
          </p:cNvSpPr>
          <p:nvPr>
            <p:ph type="sldNum" sz="quarter" idx="12"/>
          </p:nvPr>
        </p:nvSpPr>
        <p:spPr/>
        <p:txBody>
          <a:bodyPr/>
          <a:lstStyle/>
          <a:p>
            <a:fld id="{125CDB63-1097-4591-BC99-EDFAF4861BAB}" type="slidenum">
              <a:rPr lang="en-CA" smtClean="0"/>
              <a:t>30</a:t>
            </a:fld>
            <a:endParaRPr lang="en-CA"/>
          </a:p>
        </p:txBody>
      </p:sp>
    </p:spTree>
    <p:extLst>
      <p:ext uri="{BB962C8B-B14F-4D97-AF65-F5344CB8AC3E}">
        <p14:creationId xmlns:p14="http://schemas.microsoft.com/office/powerpoint/2010/main" val="520818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F6DA1-E110-DDE6-C144-19A1DEE9C2D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BF2CBE8-ABF4-0548-6B0E-F4987CDC3941}"/>
              </a:ext>
            </a:extLst>
          </p:cNvPr>
          <p:cNvPicPr>
            <a:picLocks noChangeAspect="1"/>
          </p:cNvPicPr>
          <p:nvPr/>
        </p:nvPicPr>
        <p:blipFill>
          <a:blip r:embed="rId3"/>
          <a:stretch>
            <a:fillRect/>
          </a:stretch>
        </p:blipFill>
        <p:spPr>
          <a:xfrm>
            <a:off x="3250869" y="1351281"/>
            <a:ext cx="8860100" cy="5506720"/>
          </a:xfrm>
          <a:prstGeom prst="rect">
            <a:avLst/>
          </a:prstGeom>
        </p:spPr>
      </p:pic>
      <p:sp>
        <p:nvSpPr>
          <p:cNvPr id="2" name="Title 1">
            <a:extLst>
              <a:ext uri="{FF2B5EF4-FFF2-40B4-BE49-F238E27FC236}">
                <a16:creationId xmlns:a16="http://schemas.microsoft.com/office/drawing/2014/main" id="{6D135922-2051-0F3B-3238-FFAC1480A0B8}"/>
              </a:ext>
            </a:extLst>
          </p:cNvPr>
          <p:cNvSpPr>
            <a:spLocks noGrp="1"/>
          </p:cNvSpPr>
          <p:nvPr>
            <p:ph type="title"/>
          </p:nvPr>
        </p:nvSpPr>
        <p:spPr>
          <a:xfrm>
            <a:off x="459740" y="172720"/>
            <a:ext cx="7678420" cy="1336785"/>
          </a:xfrm>
        </p:spPr>
        <p:txBody>
          <a:bodyPr>
            <a:normAutofit fontScale="90000"/>
          </a:bodyPr>
          <a:lstStyle/>
          <a:p>
            <a:r>
              <a:rPr lang="en-US" sz="3600" dirty="0"/>
              <a:t>Distributions for 212 Federal Electoral Districts’ (FED) Population Sizes in 2011 by Winning Political Party in 2021</a:t>
            </a:r>
            <a:endParaRPr lang="en-CA" sz="3600" dirty="0"/>
          </a:p>
        </p:txBody>
      </p:sp>
      <p:sp>
        <p:nvSpPr>
          <p:cNvPr id="3" name="Content Placeholder 2">
            <a:extLst>
              <a:ext uri="{FF2B5EF4-FFF2-40B4-BE49-F238E27FC236}">
                <a16:creationId xmlns:a16="http://schemas.microsoft.com/office/drawing/2014/main" id="{8B6F488F-20BC-F511-769B-D959A9A70BF9}"/>
              </a:ext>
            </a:extLst>
          </p:cNvPr>
          <p:cNvSpPr>
            <a:spLocks noGrp="1"/>
          </p:cNvSpPr>
          <p:nvPr>
            <p:ph idx="1"/>
          </p:nvPr>
        </p:nvSpPr>
        <p:spPr>
          <a:xfrm>
            <a:off x="132081" y="1686560"/>
            <a:ext cx="3089882" cy="4724400"/>
          </a:xfrm>
        </p:spPr>
        <p:txBody>
          <a:bodyPr>
            <a:normAutofit fontScale="77500" lnSpcReduction="20000"/>
          </a:bodyPr>
          <a:lstStyle/>
          <a:p>
            <a:r>
              <a:rPr lang="en-US" dirty="0"/>
              <a:t>Lib and Cons ridings broken down by A or B</a:t>
            </a:r>
          </a:p>
          <a:p>
            <a:r>
              <a:rPr lang="en-US" dirty="0"/>
              <a:t>“A” = riding where PPC vote share increased by &lt; 5%</a:t>
            </a:r>
          </a:p>
          <a:p>
            <a:r>
              <a:rPr lang="en-US" dirty="0"/>
              <a:t>“B” = riding where PPC vote share increased by &gt; 5%</a:t>
            </a:r>
          </a:p>
          <a:p>
            <a:r>
              <a:rPr lang="en-US" dirty="0"/>
              <a:t>Cons B and Bloc have more of the smallest riding populations</a:t>
            </a:r>
          </a:p>
          <a:p>
            <a:r>
              <a:rPr lang="en-US" dirty="0"/>
              <a:t>n.b. many Bloc-won ridings not included</a:t>
            </a:r>
          </a:p>
          <a:p>
            <a:r>
              <a:rPr lang="en-US" dirty="0"/>
              <a:t>n.b. riding sizes do </a:t>
            </a:r>
            <a:r>
              <a:rPr lang="en-US" b="1" dirty="0"/>
              <a:t>not</a:t>
            </a:r>
            <a:r>
              <a:rPr lang="en-US" dirty="0"/>
              <a:t> accord with “one person, one vote”</a:t>
            </a:r>
            <a:endParaRPr lang="en-CA" dirty="0"/>
          </a:p>
        </p:txBody>
      </p:sp>
      <p:sp>
        <p:nvSpPr>
          <p:cNvPr id="4" name="Rectangle: Rounded Corners 3">
            <a:extLst>
              <a:ext uri="{FF2B5EF4-FFF2-40B4-BE49-F238E27FC236}">
                <a16:creationId xmlns:a16="http://schemas.microsoft.com/office/drawing/2014/main" id="{9EED781F-3AC5-5F86-CB89-69486336A189}"/>
              </a:ext>
            </a:extLst>
          </p:cNvPr>
          <p:cNvSpPr/>
          <p:nvPr/>
        </p:nvSpPr>
        <p:spPr>
          <a:xfrm>
            <a:off x="8389620" y="259862"/>
            <a:ext cx="3342640" cy="6264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PRELIMINARY – PLEASE DO NOT QUOTE OR CIRCULATE</a:t>
            </a:r>
            <a:endParaRPr lang="en-CA" dirty="0"/>
          </a:p>
        </p:txBody>
      </p:sp>
      <p:sp>
        <p:nvSpPr>
          <p:cNvPr id="5" name="Slide Number Placeholder 4">
            <a:extLst>
              <a:ext uri="{FF2B5EF4-FFF2-40B4-BE49-F238E27FC236}">
                <a16:creationId xmlns:a16="http://schemas.microsoft.com/office/drawing/2014/main" id="{7A5F67EA-9A39-05DB-A0CC-EBFDDC3F718C}"/>
              </a:ext>
            </a:extLst>
          </p:cNvPr>
          <p:cNvSpPr>
            <a:spLocks noGrp="1"/>
          </p:cNvSpPr>
          <p:nvPr>
            <p:ph type="sldNum" sz="quarter" idx="12"/>
          </p:nvPr>
        </p:nvSpPr>
        <p:spPr/>
        <p:txBody>
          <a:bodyPr/>
          <a:lstStyle/>
          <a:p>
            <a:fld id="{125CDB63-1097-4591-BC99-EDFAF4861BAB}" type="slidenum">
              <a:rPr lang="en-CA" smtClean="0"/>
              <a:t>31</a:t>
            </a:fld>
            <a:endParaRPr lang="en-CA"/>
          </a:p>
        </p:txBody>
      </p:sp>
    </p:spTree>
    <p:extLst>
      <p:ext uri="{BB962C8B-B14F-4D97-AF65-F5344CB8AC3E}">
        <p14:creationId xmlns:p14="http://schemas.microsoft.com/office/powerpoint/2010/main" val="668670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48524-C2A3-E1EE-A2DA-66939FCDB4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D8CA14-89C7-3980-E28B-7B5024DD84A0}"/>
              </a:ext>
            </a:extLst>
          </p:cNvPr>
          <p:cNvSpPr>
            <a:spLocks noGrp="1"/>
          </p:cNvSpPr>
          <p:nvPr>
            <p:ph type="title"/>
          </p:nvPr>
        </p:nvSpPr>
        <p:spPr>
          <a:xfrm>
            <a:off x="459740" y="233680"/>
            <a:ext cx="5829300" cy="1133585"/>
          </a:xfrm>
        </p:spPr>
        <p:txBody>
          <a:bodyPr>
            <a:normAutofit/>
          </a:bodyPr>
          <a:lstStyle/>
          <a:p>
            <a:r>
              <a:rPr lang="en-US" sz="3600" dirty="0"/>
              <a:t>Overview of Main Party Associations with LE at Age 20</a:t>
            </a:r>
            <a:endParaRPr lang="en-CA" sz="3600" dirty="0"/>
          </a:p>
        </p:txBody>
      </p:sp>
      <p:sp>
        <p:nvSpPr>
          <p:cNvPr id="3" name="Content Placeholder 2">
            <a:extLst>
              <a:ext uri="{FF2B5EF4-FFF2-40B4-BE49-F238E27FC236}">
                <a16:creationId xmlns:a16="http://schemas.microsoft.com/office/drawing/2014/main" id="{C4636705-EA14-CFF2-BED3-E0DE25FBD465}"/>
              </a:ext>
            </a:extLst>
          </p:cNvPr>
          <p:cNvSpPr>
            <a:spLocks noGrp="1"/>
          </p:cNvSpPr>
          <p:nvPr>
            <p:ph idx="1"/>
          </p:nvPr>
        </p:nvSpPr>
        <p:spPr>
          <a:xfrm>
            <a:off x="132080" y="1825624"/>
            <a:ext cx="3190239" cy="4554855"/>
          </a:xfrm>
        </p:spPr>
        <p:txBody>
          <a:bodyPr>
            <a:normAutofit fontScale="92500" lnSpcReduction="10000"/>
          </a:bodyPr>
          <a:lstStyle/>
          <a:p>
            <a:r>
              <a:rPr lang="en-US" dirty="0"/>
              <a:t>based on data for 3,439 CTs in 212 FEDs with adequate population data</a:t>
            </a:r>
          </a:p>
          <a:p>
            <a:r>
              <a:rPr lang="en-US" dirty="0"/>
              <a:t>general trend: more conservative associated with lower average LE</a:t>
            </a:r>
          </a:p>
          <a:p>
            <a:r>
              <a:rPr lang="en-US" dirty="0"/>
              <a:t>e.g. median LE in Cons B ridings ~2 years lower than in Lib A ridings</a:t>
            </a:r>
            <a:endParaRPr lang="en-CA" dirty="0"/>
          </a:p>
        </p:txBody>
      </p:sp>
      <p:sp>
        <p:nvSpPr>
          <p:cNvPr id="4" name="Rectangle: Rounded Corners 3">
            <a:extLst>
              <a:ext uri="{FF2B5EF4-FFF2-40B4-BE49-F238E27FC236}">
                <a16:creationId xmlns:a16="http://schemas.microsoft.com/office/drawing/2014/main" id="{09C243B4-0F09-2F9B-BDA8-0C56AD2E5C5C}"/>
              </a:ext>
            </a:extLst>
          </p:cNvPr>
          <p:cNvSpPr/>
          <p:nvPr/>
        </p:nvSpPr>
        <p:spPr>
          <a:xfrm>
            <a:off x="8458200" y="162560"/>
            <a:ext cx="3342640" cy="6264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PRELIMINARY – PLEASE DO NOT QUOTE OR CIRCULATE</a:t>
            </a:r>
            <a:endParaRPr lang="en-CA" dirty="0"/>
          </a:p>
        </p:txBody>
      </p:sp>
      <p:pic>
        <p:nvPicPr>
          <p:cNvPr id="7" name="Picture 6">
            <a:extLst>
              <a:ext uri="{FF2B5EF4-FFF2-40B4-BE49-F238E27FC236}">
                <a16:creationId xmlns:a16="http://schemas.microsoft.com/office/drawing/2014/main" id="{18358C60-13CD-8E2B-1853-B5ECC9E6F531}"/>
              </a:ext>
            </a:extLst>
          </p:cNvPr>
          <p:cNvPicPr>
            <a:picLocks noChangeAspect="1"/>
          </p:cNvPicPr>
          <p:nvPr/>
        </p:nvPicPr>
        <p:blipFill>
          <a:blip r:embed="rId3"/>
          <a:stretch>
            <a:fillRect/>
          </a:stretch>
        </p:blipFill>
        <p:spPr>
          <a:xfrm>
            <a:off x="3202095" y="1473200"/>
            <a:ext cx="8974664" cy="5384799"/>
          </a:xfrm>
          <a:prstGeom prst="rect">
            <a:avLst/>
          </a:prstGeom>
        </p:spPr>
      </p:pic>
      <p:sp>
        <p:nvSpPr>
          <p:cNvPr id="5" name="Oval 4">
            <a:extLst>
              <a:ext uri="{FF2B5EF4-FFF2-40B4-BE49-F238E27FC236}">
                <a16:creationId xmlns:a16="http://schemas.microsoft.com/office/drawing/2014/main" id="{625F083F-8AD3-A642-2AA6-2ACD3FB6EB7F}"/>
              </a:ext>
            </a:extLst>
          </p:cNvPr>
          <p:cNvSpPr/>
          <p:nvPr/>
        </p:nvSpPr>
        <p:spPr>
          <a:xfrm>
            <a:off x="4429760" y="3556000"/>
            <a:ext cx="142240" cy="152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a:extLst>
              <a:ext uri="{FF2B5EF4-FFF2-40B4-BE49-F238E27FC236}">
                <a16:creationId xmlns:a16="http://schemas.microsoft.com/office/drawing/2014/main" id="{2A0D814D-7D25-6303-062D-D98A9F5E2E6A}"/>
              </a:ext>
            </a:extLst>
          </p:cNvPr>
          <p:cNvSpPr/>
          <p:nvPr/>
        </p:nvSpPr>
        <p:spPr>
          <a:xfrm>
            <a:off x="7792720" y="4064000"/>
            <a:ext cx="142240" cy="152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lide Number Placeholder 7">
            <a:extLst>
              <a:ext uri="{FF2B5EF4-FFF2-40B4-BE49-F238E27FC236}">
                <a16:creationId xmlns:a16="http://schemas.microsoft.com/office/drawing/2014/main" id="{64B61FBE-8EE9-1091-4FED-FC27B4C91A79}"/>
              </a:ext>
            </a:extLst>
          </p:cNvPr>
          <p:cNvSpPr>
            <a:spLocks noGrp="1"/>
          </p:cNvSpPr>
          <p:nvPr>
            <p:ph type="sldNum" sz="quarter" idx="12"/>
          </p:nvPr>
        </p:nvSpPr>
        <p:spPr/>
        <p:txBody>
          <a:bodyPr/>
          <a:lstStyle/>
          <a:p>
            <a:fld id="{125CDB63-1097-4591-BC99-EDFAF4861BAB}" type="slidenum">
              <a:rPr lang="en-CA" smtClean="0"/>
              <a:t>32</a:t>
            </a:fld>
            <a:endParaRPr lang="en-CA"/>
          </a:p>
        </p:txBody>
      </p:sp>
    </p:spTree>
    <p:extLst>
      <p:ext uri="{BB962C8B-B14F-4D97-AF65-F5344CB8AC3E}">
        <p14:creationId xmlns:p14="http://schemas.microsoft.com/office/powerpoint/2010/main" val="1348669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0AA78-8158-3673-2C9D-C9A8AF8F8806}"/>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ED7EEA8-A2D3-AE8E-7BBF-5AA34E656103}"/>
              </a:ext>
            </a:extLst>
          </p:cNvPr>
          <p:cNvSpPr/>
          <p:nvPr/>
        </p:nvSpPr>
        <p:spPr>
          <a:xfrm>
            <a:off x="375920" y="158262"/>
            <a:ext cx="3342640" cy="6264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PRELIMINARY – PLEASE DO NOT QUOTE OR CIRCULATE</a:t>
            </a:r>
            <a:endParaRPr lang="en-CA" dirty="0"/>
          </a:p>
        </p:txBody>
      </p:sp>
      <p:pic>
        <p:nvPicPr>
          <p:cNvPr id="6" name="Picture 5">
            <a:extLst>
              <a:ext uri="{FF2B5EF4-FFF2-40B4-BE49-F238E27FC236}">
                <a16:creationId xmlns:a16="http://schemas.microsoft.com/office/drawing/2014/main" id="{A31811A5-029E-2205-511E-BB6FD48935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3205" y="0"/>
            <a:ext cx="7604927" cy="77317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5C4B1BC-08C3-6874-4BB2-568FEDDFA410}"/>
              </a:ext>
            </a:extLst>
          </p:cNvPr>
          <p:cNvSpPr>
            <a:spLocks noGrp="1"/>
          </p:cNvSpPr>
          <p:nvPr>
            <p:ph type="title"/>
          </p:nvPr>
        </p:nvSpPr>
        <p:spPr>
          <a:xfrm>
            <a:off x="232694" y="1048565"/>
            <a:ext cx="4928586" cy="1167736"/>
          </a:xfrm>
        </p:spPr>
        <p:txBody>
          <a:bodyPr>
            <a:normAutofit fontScale="90000"/>
          </a:bodyPr>
          <a:lstStyle/>
          <a:p>
            <a:r>
              <a:rPr lang="en-US" sz="3600" dirty="0"/>
              <a:t>Correlation Matrix for CT Level Possible ”Explanatory” Covariates</a:t>
            </a:r>
            <a:endParaRPr lang="en-CA" sz="3600" dirty="0"/>
          </a:p>
        </p:txBody>
      </p:sp>
      <p:sp>
        <p:nvSpPr>
          <p:cNvPr id="8" name="Content Placeholder 7">
            <a:extLst>
              <a:ext uri="{FF2B5EF4-FFF2-40B4-BE49-F238E27FC236}">
                <a16:creationId xmlns:a16="http://schemas.microsoft.com/office/drawing/2014/main" id="{499C53AB-A4E4-8979-C5B3-F3DBEE47861F}"/>
              </a:ext>
            </a:extLst>
          </p:cNvPr>
          <p:cNvSpPr>
            <a:spLocks noGrp="1"/>
          </p:cNvSpPr>
          <p:nvPr>
            <p:ph idx="1"/>
          </p:nvPr>
        </p:nvSpPr>
        <p:spPr>
          <a:xfrm>
            <a:off x="407788" y="2622236"/>
            <a:ext cx="6076140" cy="4231877"/>
          </a:xfrm>
        </p:spPr>
        <p:txBody>
          <a:bodyPr>
            <a:normAutofit fontScale="92500" lnSpcReduction="10000"/>
          </a:bodyPr>
          <a:lstStyle/>
          <a:p>
            <a:r>
              <a:rPr lang="en-US" dirty="0"/>
              <a:t>top row shows several covariates are highly correlated with LE at CT level</a:t>
            </a:r>
          </a:p>
          <a:p>
            <a:r>
              <a:rPr lang="en-US" dirty="0"/>
              <a:t>exploratory factor analysis suggests two main factors</a:t>
            </a:r>
          </a:p>
          <a:p>
            <a:pPr lvl="1"/>
            <a:r>
              <a:rPr lang="en-US" dirty="0"/>
              <a:t>allophone &amp; recent immigration</a:t>
            </a:r>
          </a:p>
          <a:p>
            <a:pPr lvl="1"/>
            <a:r>
              <a:rPr lang="en-US" dirty="0"/>
              <a:t>income &amp; poverty</a:t>
            </a:r>
          </a:p>
          <a:p>
            <a:r>
              <a:rPr lang="en-US" dirty="0"/>
              <a:t>for linear regression, should avoid correlated independent variables</a:t>
            </a:r>
          </a:p>
          <a:p>
            <a:pPr lvl="1"/>
            <a:r>
              <a:rPr lang="en-US" dirty="0"/>
              <a:t>e.g. both language variables highly correlated</a:t>
            </a:r>
          </a:p>
          <a:p>
            <a:pPr lvl="1"/>
            <a:r>
              <a:rPr lang="en-US" dirty="0"/>
              <a:t>n.b. PSE also looks highly correlated with LE</a:t>
            </a:r>
          </a:p>
          <a:p>
            <a:pPr lvl="1"/>
            <a:r>
              <a:rPr lang="en-US" dirty="0"/>
              <a:t>but specific choice is somewhat arbitrary</a:t>
            </a:r>
          </a:p>
        </p:txBody>
      </p:sp>
      <p:sp>
        <p:nvSpPr>
          <p:cNvPr id="3" name="Slide Number Placeholder 2">
            <a:extLst>
              <a:ext uri="{FF2B5EF4-FFF2-40B4-BE49-F238E27FC236}">
                <a16:creationId xmlns:a16="http://schemas.microsoft.com/office/drawing/2014/main" id="{EBC5C797-83DF-7C41-B8BA-B81ACE3893B5}"/>
              </a:ext>
            </a:extLst>
          </p:cNvPr>
          <p:cNvSpPr>
            <a:spLocks noGrp="1"/>
          </p:cNvSpPr>
          <p:nvPr>
            <p:ph type="sldNum" sz="quarter" idx="12"/>
          </p:nvPr>
        </p:nvSpPr>
        <p:spPr/>
        <p:txBody>
          <a:bodyPr/>
          <a:lstStyle/>
          <a:p>
            <a:fld id="{125CDB63-1097-4591-BC99-EDFAF4861BAB}" type="slidenum">
              <a:rPr lang="en-CA" smtClean="0"/>
              <a:t>33</a:t>
            </a:fld>
            <a:endParaRPr lang="en-CA"/>
          </a:p>
        </p:txBody>
      </p:sp>
    </p:spTree>
    <p:extLst>
      <p:ext uri="{BB962C8B-B14F-4D97-AF65-F5344CB8AC3E}">
        <p14:creationId xmlns:p14="http://schemas.microsoft.com/office/powerpoint/2010/main" val="3370010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539C7-E35A-997C-46CC-89881D6DC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B662C9-1465-F451-F813-B82B2252E631}"/>
              </a:ext>
            </a:extLst>
          </p:cNvPr>
          <p:cNvSpPr>
            <a:spLocks noGrp="1"/>
          </p:cNvSpPr>
          <p:nvPr>
            <p:ph type="title"/>
          </p:nvPr>
        </p:nvSpPr>
        <p:spPr>
          <a:xfrm>
            <a:off x="459740" y="-20784"/>
            <a:ext cx="7973060" cy="1228950"/>
          </a:xfrm>
        </p:spPr>
        <p:txBody>
          <a:bodyPr>
            <a:normAutofit fontScale="90000"/>
          </a:bodyPr>
          <a:lstStyle/>
          <a:p>
            <a:r>
              <a:rPr lang="en-US" sz="3600" dirty="0"/>
              <a:t>3 Single Level Linear Regressions for 212 FEDs: </a:t>
            </a:r>
            <a:r>
              <a:rPr lang="en-US" sz="3600" i="1" dirty="0"/>
              <a:t>Average</a:t>
            </a:r>
            <a:r>
              <a:rPr lang="en-US" sz="3600" dirty="0"/>
              <a:t> LE at Age 20 on 2021 Political Party</a:t>
            </a:r>
            <a:endParaRPr lang="en-CA" sz="3600" dirty="0"/>
          </a:p>
        </p:txBody>
      </p:sp>
      <p:sp>
        <p:nvSpPr>
          <p:cNvPr id="3" name="Content Placeholder 2">
            <a:extLst>
              <a:ext uri="{FF2B5EF4-FFF2-40B4-BE49-F238E27FC236}">
                <a16:creationId xmlns:a16="http://schemas.microsoft.com/office/drawing/2014/main" id="{78D2E96A-56FC-D016-325A-BCC7CF14EA08}"/>
              </a:ext>
            </a:extLst>
          </p:cNvPr>
          <p:cNvSpPr>
            <a:spLocks noGrp="1"/>
          </p:cNvSpPr>
          <p:nvPr>
            <p:ph idx="1"/>
          </p:nvPr>
        </p:nvSpPr>
        <p:spPr>
          <a:xfrm>
            <a:off x="710585" y="1084859"/>
            <a:ext cx="11247966" cy="2360807"/>
          </a:xfrm>
        </p:spPr>
        <p:txBody>
          <a:bodyPr>
            <a:noAutofit/>
          </a:bodyPr>
          <a:lstStyle/>
          <a:p>
            <a:pPr>
              <a:spcBef>
                <a:spcPts val="0"/>
              </a:spcBef>
            </a:pPr>
            <a:r>
              <a:rPr lang="en-US" sz="2300" dirty="0"/>
              <a:t>one percentage point increase in PPC vote share from 2019 to 2021 is very significantly associated with about one-quarter year decrease in LE (1</a:t>
            </a:r>
            <a:r>
              <a:rPr lang="en-US" sz="2300" baseline="30000" dirty="0"/>
              <a:t>st</a:t>
            </a:r>
            <a:r>
              <a:rPr lang="en-US" sz="2300" dirty="0"/>
              <a:t> regression)</a:t>
            </a:r>
          </a:p>
          <a:p>
            <a:pPr>
              <a:spcBef>
                <a:spcPts val="0"/>
              </a:spcBef>
            </a:pPr>
            <a:r>
              <a:rPr lang="en-US" sz="2300" dirty="0"/>
              <a:t>when winning parties are also included, coefficient on ∆ PPC Vote % is still significant but a bit smaller (3</a:t>
            </a:r>
            <a:r>
              <a:rPr lang="en-US" sz="2300" baseline="30000" dirty="0"/>
              <a:t>rd</a:t>
            </a:r>
            <a:r>
              <a:rPr lang="en-US" sz="2300" dirty="0"/>
              <a:t> regression)</a:t>
            </a:r>
          </a:p>
          <a:p>
            <a:pPr>
              <a:spcBef>
                <a:spcPts val="0"/>
              </a:spcBef>
            </a:pPr>
            <a:r>
              <a:rPr lang="en-US" sz="2300" dirty="0"/>
              <a:t>leaving aside ∆ PPC Vote %, Cons A ridings have about one year lower LE, while Cons B ridings have about 2 years lower LE compared to Lib A ridings (2</a:t>
            </a:r>
            <a:r>
              <a:rPr lang="en-US" sz="2300" baseline="30000" dirty="0"/>
              <a:t>nd</a:t>
            </a:r>
            <a:r>
              <a:rPr lang="en-US" sz="2300" dirty="0"/>
              <a:t> regression)</a:t>
            </a:r>
          </a:p>
          <a:p>
            <a:pPr>
              <a:spcBef>
                <a:spcPts val="0"/>
              </a:spcBef>
            </a:pPr>
            <a:r>
              <a:rPr lang="en-US" sz="2300" dirty="0"/>
              <a:t>Bloc and Green FEDs are not statistically significant (2</a:t>
            </a:r>
            <a:r>
              <a:rPr lang="en-US" sz="2300" baseline="30000" dirty="0"/>
              <a:t>nd</a:t>
            </a:r>
            <a:r>
              <a:rPr lang="en-US" sz="2300" dirty="0"/>
              <a:t> and 3</a:t>
            </a:r>
            <a:r>
              <a:rPr lang="en-US" sz="2300" baseline="30000" dirty="0"/>
              <a:t>rd</a:t>
            </a:r>
            <a:r>
              <a:rPr lang="en-US" sz="2300" dirty="0"/>
              <a:t> regressions)</a:t>
            </a:r>
          </a:p>
          <a:p>
            <a:pPr>
              <a:spcBef>
                <a:spcPts val="0"/>
              </a:spcBef>
            </a:pPr>
            <a:r>
              <a:rPr lang="en-US" sz="2300" dirty="0"/>
              <a:t>NDP ridings are significantly associated with &gt; one year lower LE (2</a:t>
            </a:r>
            <a:r>
              <a:rPr lang="en-US" sz="2300" baseline="30000" dirty="0"/>
              <a:t>nd</a:t>
            </a:r>
            <a:r>
              <a:rPr lang="en-US" sz="2300" dirty="0"/>
              <a:t> and 3</a:t>
            </a:r>
            <a:r>
              <a:rPr lang="en-US" sz="2300" baseline="30000" dirty="0"/>
              <a:t>rd</a:t>
            </a:r>
            <a:r>
              <a:rPr lang="en-US" sz="2300" dirty="0"/>
              <a:t> regressions)</a:t>
            </a:r>
          </a:p>
        </p:txBody>
      </p:sp>
      <p:sp>
        <p:nvSpPr>
          <p:cNvPr id="4" name="Rectangle: Rounded Corners 3">
            <a:extLst>
              <a:ext uri="{FF2B5EF4-FFF2-40B4-BE49-F238E27FC236}">
                <a16:creationId xmlns:a16="http://schemas.microsoft.com/office/drawing/2014/main" id="{69ED9481-9A9D-5CF6-E099-ABEF20AE8A28}"/>
              </a:ext>
            </a:extLst>
          </p:cNvPr>
          <p:cNvSpPr/>
          <p:nvPr/>
        </p:nvSpPr>
        <p:spPr>
          <a:xfrm>
            <a:off x="8615911" y="158262"/>
            <a:ext cx="3342640" cy="6264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PRELIMINARY – PLEASE DO NOT QUOTE OR CIRCULATE</a:t>
            </a:r>
            <a:endParaRPr lang="en-CA" dirty="0"/>
          </a:p>
        </p:txBody>
      </p:sp>
      <p:pic>
        <p:nvPicPr>
          <p:cNvPr id="6" name="Picture 5">
            <a:extLst>
              <a:ext uri="{FF2B5EF4-FFF2-40B4-BE49-F238E27FC236}">
                <a16:creationId xmlns:a16="http://schemas.microsoft.com/office/drawing/2014/main" id="{50A97A0B-44CE-59A8-123E-647E2CD2EE5A}"/>
              </a:ext>
            </a:extLst>
          </p:cNvPr>
          <p:cNvPicPr>
            <a:picLocks noChangeAspect="1"/>
          </p:cNvPicPr>
          <p:nvPr/>
        </p:nvPicPr>
        <p:blipFill>
          <a:blip r:embed="rId3"/>
          <a:stretch>
            <a:fillRect/>
          </a:stretch>
        </p:blipFill>
        <p:spPr>
          <a:xfrm>
            <a:off x="1259840" y="3777093"/>
            <a:ext cx="10066919" cy="3018566"/>
          </a:xfrm>
          <a:prstGeom prst="rect">
            <a:avLst/>
          </a:prstGeom>
        </p:spPr>
      </p:pic>
      <p:sp>
        <p:nvSpPr>
          <p:cNvPr id="5" name="Slide Number Placeholder 4">
            <a:extLst>
              <a:ext uri="{FF2B5EF4-FFF2-40B4-BE49-F238E27FC236}">
                <a16:creationId xmlns:a16="http://schemas.microsoft.com/office/drawing/2014/main" id="{6ED918D8-B981-1243-326C-AA6F7A0E0AF4}"/>
              </a:ext>
            </a:extLst>
          </p:cNvPr>
          <p:cNvSpPr>
            <a:spLocks noGrp="1"/>
          </p:cNvSpPr>
          <p:nvPr>
            <p:ph type="sldNum" sz="quarter" idx="12"/>
          </p:nvPr>
        </p:nvSpPr>
        <p:spPr/>
        <p:txBody>
          <a:bodyPr/>
          <a:lstStyle/>
          <a:p>
            <a:fld id="{125CDB63-1097-4591-BC99-EDFAF4861BAB}" type="slidenum">
              <a:rPr lang="en-CA" smtClean="0"/>
              <a:t>34</a:t>
            </a:fld>
            <a:endParaRPr lang="en-CA"/>
          </a:p>
        </p:txBody>
      </p:sp>
    </p:spTree>
    <p:extLst>
      <p:ext uri="{BB962C8B-B14F-4D97-AF65-F5344CB8AC3E}">
        <p14:creationId xmlns:p14="http://schemas.microsoft.com/office/powerpoint/2010/main" val="3696695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99A72-C4D9-8D2D-07FA-6716A37F6F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BF709F-F715-B9D5-D896-75DD7CBED4F2}"/>
              </a:ext>
            </a:extLst>
          </p:cNvPr>
          <p:cNvSpPr>
            <a:spLocks noGrp="1"/>
          </p:cNvSpPr>
          <p:nvPr>
            <p:ph type="title"/>
          </p:nvPr>
        </p:nvSpPr>
        <p:spPr>
          <a:xfrm>
            <a:off x="365760" y="136692"/>
            <a:ext cx="8314217" cy="724766"/>
          </a:xfrm>
        </p:spPr>
        <p:txBody>
          <a:bodyPr>
            <a:noAutofit/>
          </a:bodyPr>
          <a:lstStyle/>
          <a:p>
            <a:r>
              <a:rPr lang="en-US" sz="3600" dirty="0"/>
              <a:t>Linear Multi-Level Incremental Fixed Effects</a:t>
            </a:r>
            <a:endParaRPr lang="en-CA" sz="3600" dirty="0"/>
          </a:p>
        </p:txBody>
      </p:sp>
      <p:sp>
        <p:nvSpPr>
          <p:cNvPr id="4" name="Rectangle: Rounded Corners 3">
            <a:extLst>
              <a:ext uri="{FF2B5EF4-FFF2-40B4-BE49-F238E27FC236}">
                <a16:creationId xmlns:a16="http://schemas.microsoft.com/office/drawing/2014/main" id="{E8502969-773E-E9CD-29D9-143BA806625D}"/>
              </a:ext>
            </a:extLst>
          </p:cNvPr>
          <p:cNvSpPr/>
          <p:nvPr/>
        </p:nvSpPr>
        <p:spPr>
          <a:xfrm>
            <a:off x="8679977" y="158262"/>
            <a:ext cx="3342640" cy="6264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PRELIMINARY – PLEASE DO NOT QUOTE OR CIRCULATE</a:t>
            </a:r>
            <a:endParaRPr lang="en-CA" dirty="0"/>
          </a:p>
        </p:txBody>
      </p:sp>
      <p:pic>
        <p:nvPicPr>
          <p:cNvPr id="5" name="Picture 4">
            <a:extLst>
              <a:ext uri="{FF2B5EF4-FFF2-40B4-BE49-F238E27FC236}">
                <a16:creationId xmlns:a16="http://schemas.microsoft.com/office/drawing/2014/main" id="{1970548D-BE14-FA71-33B5-AF7962E525F0}"/>
              </a:ext>
            </a:extLst>
          </p:cNvPr>
          <p:cNvPicPr>
            <a:picLocks noChangeAspect="1"/>
          </p:cNvPicPr>
          <p:nvPr/>
        </p:nvPicPr>
        <p:blipFill>
          <a:blip r:embed="rId3"/>
          <a:stretch>
            <a:fillRect/>
          </a:stretch>
        </p:blipFill>
        <p:spPr>
          <a:xfrm>
            <a:off x="-29238" y="1925662"/>
            <a:ext cx="12221238" cy="4932338"/>
          </a:xfrm>
          <a:prstGeom prst="rect">
            <a:avLst/>
          </a:prstGeom>
        </p:spPr>
      </p:pic>
      <p:sp>
        <p:nvSpPr>
          <p:cNvPr id="3" name="Content Placeholder 2">
            <a:extLst>
              <a:ext uri="{FF2B5EF4-FFF2-40B4-BE49-F238E27FC236}">
                <a16:creationId xmlns:a16="http://schemas.microsoft.com/office/drawing/2014/main" id="{485FA35E-C9CD-3442-9C01-D7DB1992978C}"/>
              </a:ext>
            </a:extLst>
          </p:cNvPr>
          <p:cNvSpPr>
            <a:spLocks noGrp="1"/>
          </p:cNvSpPr>
          <p:nvPr>
            <p:ph idx="1"/>
          </p:nvPr>
        </p:nvSpPr>
        <p:spPr>
          <a:xfrm>
            <a:off x="951470" y="865511"/>
            <a:ext cx="7846541" cy="2322532"/>
          </a:xfrm>
          <a:solidFill>
            <a:schemeClr val="bg1"/>
          </a:solidFill>
        </p:spPr>
        <p:txBody>
          <a:bodyPr>
            <a:normAutofit fontScale="85000" lnSpcReduction="10000"/>
          </a:bodyPr>
          <a:lstStyle/>
          <a:p>
            <a:r>
              <a:rPr lang="en-US" dirty="0"/>
              <a:t>dependent variable: LE at age 20 (3,439 CTs in 212 FEDs)</a:t>
            </a:r>
          </a:p>
          <a:p>
            <a:r>
              <a:rPr lang="en-US" dirty="0"/>
              <a:t>independent variable: one 2011 SES covariate at a time</a:t>
            </a:r>
          </a:p>
          <a:p>
            <a:r>
              <a:rPr lang="en-US" dirty="0"/>
              <a:t>plus 2021 elected party, with Lib A as reference</a:t>
            </a:r>
          </a:p>
          <a:p>
            <a:r>
              <a:rPr lang="en-US" dirty="0"/>
              <a:t>e.g. “</a:t>
            </a:r>
            <a:r>
              <a:rPr lang="en-US" dirty="0" err="1"/>
              <a:t>Allo</a:t>
            </a:r>
            <a:r>
              <a:rPr lang="en-US" dirty="0"/>
              <a:t> MT” (Allophone: mother tongue) reduces size of party coefficients on LE 20 the most (e.g. for Cons B from -2.0 to about -0.9 years:    )</a:t>
            </a:r>
            <a:endParaRPr lang="en-CA" dirty="0"/>
          </a:p>
        </p:txBody>
      </p:sp>
      <p:sp>
        <p:nvSpPr>
          <p:cNvPr id="6" name="Oval 5">
            <a:extLst>
              <a:ext uri="{FF2B5EF4-FFF2-40B4-BE49-F238E27FC236}">
                <a16:creationId xmlns:a16="http://schemas.microsoft.com/office/drawing/2014/main" id="{80AE977A-744A-2702-DDC7-BB94250F3538}"/>
              </a:ext>
            </a:extLst>
          </p:cNvPr>
          <p:cNvSpPr/>
          <p:nvPr/>
        </p:nvSpPr>
        <p:spPr>
          <a:xfrm>
            <a:off x="4602480" y="5435600"/>
            <a:ext cx="142240" cy="152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a:extLst>
              <a:ext uri="{FF2B5EF4-FFF2-40B4-BE49-F238E27FC236}">
                <a16:creationId xmlns:a16="http://schemas.microsoft.com/office/drawing/2014/main" id="{C14FD632-EB4C-9824-3B8F-43183380D8AE}"/>
              </a:ext>
            </a:extLst>
          </p:cNvPr>
          <p:cNvSpPr/>
          <p:nvPr/>
        </p:nvSpPr>
        <p:spPr>
          <a:xfrm>
            <a:off x="5262880" y="4399280"/>
            <a:ext cx="142240" cy="152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a:extLst>
              <a:ext uri="{FF2B5EF4-FFF2-40B4-BE49-F238E27FC236}">
                <a16:creationId xmlns:a16="http://schemas.microsoft.com/office/drawing/2014/main" id="{2E89A869-9CB7-98C0-C40F-1AF5F93145A2}"/>
              </a:ext>
            </a:extLst>
          </p:cNvPr>
          <p:cNvSpPr/>
          <p:nvPr/>
        </p:nvSpPr>
        <p:spPr>
          <a:xfrm>
            <a:off x="4196080" y="2814320"/>
            <a:ext cx="142240" cy="152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Slide Number Placeholder 8">
            <a:extLst>
              <a:ext uri="{FF2B5EF4-FFF2-40B4-BE49-F238E27FC236}">
                <a16:creationId xmlns:a16="http://schemas.microsoft.com/office/drawing/2014/main" id="{51F2843D-831B-70C1-2F8F-9B1D4A94CA63}"/>
              </a:ext>
            </a:extLst>
          </p:cNvPr>
          <p:cNvSpPr>
            <a:spLocks noGrp="1"/>
          </p:cNvSpPr>
          <p:nvPr>
            <p:ph type="sldNum" sz="quarter" idx="12"/>
          </p:nvPr>
        </p:nvSpPr>
        <p:spPr/>
        <p:txBody>
          <a:bodyPr/>
          <a:lstStyle/>
          <a:p>
            <a:fld id="{125CDB63-1097-4591-BC99-EDFAF4861BAB}" type="slidenum">
              <a:rPr lang="en-CA" smtClean="0"/>
              <a:t>35</a:t>
            </a:fld>
            <a:endParaRPr lang="en-CA"/>
          </a:p>
        </p:txBody>
      </p:sp>
    </p:spTree>
    <p:extLst>
      <p:ext uri="{BB962C8B-B14F-4D97-AF65-F5344CB8AC3E}">
        <p14:creationId xmlns:p14="http://schemas.microsoft.com/office/powerpoint/2010/main" val="1019503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0AA78-8158-3673-2C9D-C9A8AF8F88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C4B1BC-08C3-6874-4BB2-568FEDDFA410}"/>
              </a:ext>
            </a:extLst>
          </p:cNvPr>
          <p:cNvSpPr>
            <a:spLocks noGrp="1"/>
          </p:cNvSpPr>
          <p:nvPr>
            <p:ph type="title"/>
          </p:nvPr>
        </p:nvSpPr>
        <p:spPr>
          <a:xfrm>
            <a:off x="459740" y="205619"/>
            <a:ext cx="7790180" cy="724766"/>
          </a:xfrm>
        </p:spPr>
        <p:txBody>
          <a:bodyPr>
            <a:normAutofit/>
          </a:bodyPr>
          <a:lstStyle/>
          <a:p>
            <a:r>
              <a:rPr lang="en-US" sz="4000" dirty="0"/>
              <a:t>Provisional Concluding Comments</a:t>
            </a:r>
            <a:endParaRPr lang="en-CA" sz="4000" dirty="0"/>
          </a:p>
        </p:txBody>
      </p:sp>
      <p:sp>
        <p:nvSpPr>
          <p:cNvPr id="3" name="Content Placeholder 2">
            <a:extLst>
              <a:ext uri="{FF2B5EF4-FFF2-40B4-BE49-F238E27FC236}">
                <a16:creationId xmlns:a16="http://schemas.microsoft.com/office/drawing/2014/main" id="{C4B13E17-BC6A-E0D0-BFEE-AED607EE2783}"/>
              </a:ext>
            </a:extLst>
          </p:cNvPr>
          <p:cNvSpPr>
            <a:spLocks noGrp="1"/>
          </p:cNvSpPr>
          <p:nvPr>
            <p:ph idx="1"/>
          </p:nvPr>
        </p:nvSpPr>
        <p:spPr>
          <a:xfrm>
            <a:off x="838200" y="1118116"/>
            <a:ext cx="10571018" cy="5324248"/>
          </a:xfrm>
        </p:spPr>
        <p:txBody>
          <a:bodyPr>
            <a:normAutofit fontScale="92500"/>
          </a:bodyPr>
          <a:lstStyle/>
          <a:p>
            <a:r>
              <a:rPr lang="en-US" dirty="0"/>
              <a:t>more conservative federal electoral districts were associated with lower 2011 life expectancy at age 20</a:t>
            </a:r>
          </a:p>
          <a:p>
            <a:r>
              <a:rPr lang="en-US" dirty="0"/>
              <a:t>these associations are reduced when analyzed statistically in combination with 2011 CT-level census socio-economic status covariates</a:t>
            </a:r>
          </a:p>
          <a:p>
            <a:r>
              <a:rPr lang="en-US" dirty="0"/>
              <a:t>i.e., when account is taken of factors associated with immigration, income (including poverty), education, and population density, a considerable portion of the relationship between political party election results and LE is “explained” (statistically, i.e. accounted for)</a:t>
            </a:r>
          </a:p>
          <a:p>
            <a:r>
              <a:rPr lang="en-US" dirty="0"/>
              <a:t>n.b. these LE differences are of similar magnitude to impact of all deaths due to cancer, but compare research efforts</a:t>
            </a:r>
          </a:p>
          <a:p>
            <a:pPr lvl="0"/>
            <a:r>
              <a:rPr lang="en-US" dirty="0"/>
              <a:t>ideally, data on further possible</a:t>
            </a:r>
            <a:r>
              <a:rPr lang="en-US" baseline="0" dirty="0"/>
              <a:t> covariates should be studied, e.g. chronic stress markers, public health measures, political and other attitudes – but these data are generally unavailable, </a:t>
            </a:r>
            <a:endParaRPr lang="en-US" dirty="0"/>
          </a:p>
        </p:txBody>
      </p:sp>
      <p:sp>
        <p:nvSpPr>
          <p:cNvPr id="4" name="Rectangle: Rounded Corners 3">
            <a:extLst>
              <a:ext uri="{FF2B5EF4-FFF2-40B4-BE49-F238E27FC236}">
                <a16:creationId xmlns:a16="http://schemas.microsoft.com/office/drawing/2014/main" id="{0ED7EEA8-A2D3-AE8E-7BBF-5AA34E656103}"/>
              </a:ext>
            </a:extLst>
          </p:cNvPr>
          <p:cNvSpPr/>
          <p:nvPr/>
        </p:nvSpPr>
        <p:spPr>
          <a:xfrm>
            <a:off x="8656320" y="158262"/>
            <a:ext cx="3342640" cy="6264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PRELIMINARY – PLEASE DO NOT QUOTE OR CIRCULATE</a:t>
            </a:r>
            <a:endParaRPr lang="en-CA" dirty="0"/>
          </a:p>
        </p:txBody>
      </p:sp>
      <p:sp>
        <p:nvSpPr>
          <p:cNvPr id="5" name="Slide Number Placeholder 4">
            <a:extLst>
              <a:ext uri="{FF2B5EF4-FFF2-40B4-BE49-F238E27FC236}">
                <a16:creationId xmlns:a16="http://schemas.microsoft.com/office/drawing/2014/main" id="{5256B5C9-E539-6A1F-D58A-5B30E9A7E3E2}"/>
              </a:ext>
            </a:extLst>
          </p:cNvPr>
          <p:cNvSpPr>
            <a:spLocks noGrp="1"/>
          </p:cNvSpPr>
          <p:nvPr>
            <p:ph type="sldNum" sz="quarter" idx="12"/>
          </p:nvPr>
        </p:nvSpPr>
        <p:spPr/>
        <p:txBody>
          <a:bodyPr/>
          <a:lstStyle/>
          <a:p>
            <a:fld id="{125CDB63-1097-4591-BC99-EDFAF4861BAB}" type="slidenum">
              <a:rPr lang="en-CA" smtClean="0"/>
              <a:t>36</a:t>
            </a:fld>
            <a:endParaRPr lang="en-CA"/>
          </a:p>
        </p:txBody>
      </p:sp>
    </p:spTree>
    <p:extLst>
      <p:ext uri="{BB962C8B-B14F-4D97-AF65-F5344CB8AC3E}">
        <p14:creationId xmlns:p14="http://schemas.microsoft.com/office/powerpoint/2010/main" val="3812999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5505-FC21-B1F2-B9E1-2A3AB01A6EA5}"/>
              </a:ext>
            </a:extLst>
          </p:cNvPr>
          <p:cNvSpPr>
            <a:spLocks noGrp="1"/>
          </p:cNvSpPr>
          <p:nvPr>
            <p:ph type="title"/>
          </p:nvPr>
        </p:nvSpPr>
        <p:spPr>
          <a:xfrm>
            <a:off x="335280" y="365126"/>
            <a:ext cx="3505200" cy="2896234"/>
          </a:xfrm>
        </p:spPr>
        <p:txBody>
          <a:bodyPr>
            <a:noAutofit/>
          </a:bodyPr>
          <a:lstStyle/>
          <a:p>
            <a:r>
              <a:rPr lang="en-CA" dirty="0"/>
              <a:t>New Data in the US – by Census Tract</a:t>
            </a:r>
          </a:p>
        </p:txBody>
      </p:sp>
      <p:sp>
        <p:nvSpPr>
          <p:cNvPr id="3" name="Content Placeholder 2">
            <a:extLst>
              <a:ext uri="{FF2B5EF4-FFF2-40B4-BE49-F238E27FC236}">
                <a16:creationId xmlns:a16="http://schemas.microsoft.com/office/drawing/2014/main" id="{8C6998C0-801D-DDAC-C2F8-D538A434F8EE}"/>
              </a:ext>
            </a:extLst>
          </p:cNvPr>
          <p:cNvSpPr>
            <a:spLocks noGrp="1"/>
          </p:cNvSpPr>
          <p:nvPr>
            <p:ph idx="1"/>
          </p:nvPr>
        </p:nvSpPr>
        <p:spPr>
          <a:xfrm>
            <a:off x="838200" y="4875847"/>
            <a:ext cx="3144520" cy="1301115"/>
          </a:xfrm>
        </p:spPr>
        <p:txBody>
          <a:bodyPr/>
          <a:lstStyle/>
          <a:p>
            <a:endParaRPr lang="en-CA" dirty="0"/>
          </a:p>
        </p:txBody>
      </p:sp>
      <p:pic>
        <p:nvPicPr>
          <p:cNvPr id="5" name="Picture 4">
            <a:extLst>
              <a:ext uri="{FF2B5EF4-FFF2-40B4-BE49-F238E27FC236}">
                <a16:creationId xmlns:a16="http://schemas.microsoft.com/office/drawing/2014/main" id="{7B1CFE5D-1B2F-A18D-E035-AD50B0087BF3}"/>
              </a:ext>
            </a:extLst>
          </p:cNvPr>
          <p:cNvPicPr>
            <a:picLocks noChangeAspect="1"/>
          </p:cNvPicPr>
          <p:nvPr/>
        </p:nvPicPr>
        <p:blipFill>
          <a:blip r:embed="rId3"/>
          <a:stretch>
            <a:fillRect/>
          </a:stretch>
        </p:blipFill>
        <p:spPr>
          <a:xfrm>
            <a:off x="3970029" y="0"/>
            <a:ext cx="8214341" cy="6858000"/>
          </a:xfrm>
          <a:prstGeom prst="rect">
            <a:avLst/>
          </a:prstGeom>
        </p:spPr>
      </p:pic>
      <p:sp>
        <p:nvSpPr>
          <p:cNvPr id="4" name="Slide Number Placeholder 3">
            <a:extLst>
              <a:ext uri="{FF2B5EF4-FFF2-40B4-BE49-F238E27FC236}">
                <a16:creationId xmlns:a16="http://schemas.microsoft.com/office/drawing/2014/main" id="{50A29C1D-44F2-124D-6B2A-8CD4CC43A54C}"/>
              </a:ext>
            </a:extLst>
          </p:cNvPr>
          <p:cNvSpPr>
            <a:spLocks noGrp="1"/>
          </p:cNvSpPr>
          <p:nvPr>
            <p:ph type="sldNum" sz="quarter" idx="12"/>
          </p:nvPr>
        </p:nvSpPr>
        <p:spPr/>
        <p:txBody>
          <a:bodyPr/>
          <a:lstStyle/>
          <a:p>
            <a:fld id="{125CDB63-1097-4591-BC99-EDFAF4861BAB}" type="slidenum">
              <a:rPr lang="en-CA" smtClean="0"/>
              <a:t>4</a:t>
            </a:fld>
            <a:endParaRPr lang="en-CA"/>
          </a:p>
        </p:txBody>
      </p:sp>
    </p:spTree>
    <p:extLst>
      <p:ext uri="{BB962C8B-B14F-4D97-AF65-F5344CB8AC3E}">
        <p14:creationId xmlns:p14="http://schemas.microsoft.com/office/powerpoint/2010/main" val="1209823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5505-FC21-B1F2-B9E1-2A3AB01A6EA5}"/>
              </a:ext>
            </a:extLst>
          </p:cNvPr>
          <p:cNvSpPr>
            <a:spLocks noGrp="1"/>
          </p:cNvSpPr>
          <p:nvPr>
            <p:ph type="title"/>
          </p:nvPr>
        </p:nvSpPr>
        <p:spPr>
          <a:xfrm>
            <a:off x="838200" y="365126"/>
            <a:ext cx="10515600" cy="724766"/>
          </a:xfrm>
        </p:spPr>
        <p:txBody>
          <a:bodyPr>
            <a:normAutofit/>
          </a:bodyPr>
          <a:lstStyle/>
          <a:p>
            <a:r>
              <a:rPr lang="en-CA" sz="3600" dirty="0"/>
              <a:t>Motivation and Hypothesis</a:t>
            </a:r>
          </a:p>
        </p:txBody>
      </p:sp>
      <p:sp>
        <p:nvSpPr>
          <p:cNvPr id="3" name="Content Placeholder 2">
            <a:extLst>
              <a:ext uri="{FF2B5EF4-FFF2-40B4-BE49-F238E27FC236}">
                <a16:creationId xmlns:a16="http://schemas.microsoft.com/office/drawing/2014/main" id="{8C6998C0-801D-DDAC-C2F8-D538A434F8EE}"/>
              </a:ext>
            </a:extLst>
          </p:cNvPr>
          <p:cNvSpPr>
            <a:spLocks noGrp="1"/>
          </p:cNvSpPr>
          <p:nvPr>
            <p:ph idx="1"/>
          </p:nvPr>
        </p:nvSpPr>
        <p:spPr>
          <a:xfrm>
            <a:off x="838200" y="1087120"/>
            <a:ext cx="10515600" cy="5314314"/>
          </a:xfrm>
        </p:spPr>
        <p:txBody>
          <a:bodyPr>
            <a:normAutofit fontScale="92500"/>
          </a:bodyPr>
          <a:lstStyle/>
          <a:p>
            <a:r>
              <a:rPr lang="en-CA" dirty="0"/>
              <a:t>Originated with Tony Iton wanting to place US health inequalities in an international context</a:t>
            </a:r>
          </a:p>
          <a:p>
            <a:r>
              <a:rPr lang="en-CA" dirty="0"/>
              <a:t>Canada, as a comparator, has importantly different social and health policies compared to the US, so that it will be informative to explore their potential effects on (actually correlations with) small area variations in LE</a:t>
            </a:r>
          </a:p>
          <a:p>
            <a:pPr lvl="1"/>
            <a:r>
              <a:rPr lang="en-CA" sz="2800" dirty="0"/>
              <a:t>Main hypothesis: Canada will be seen to have less extreme variations</a:t>
            </a:r>
          </a:p>
          <a:p>
            <a:r>
              <a:rPr lang="en-CA" dirty="0"/>
              <a:t>On the other hand, Canada is similar enough to the US in terms of language, culture etc. (e.g. unlike Sweden) so that any comparative findings will be salient for US policy makers</a:t>
            </a:r>
          </a:p>
          <a:p>
            <a:r>
              <a:rPr lang="en-CA" dirty="0"/>
              <a:t>US already had not only county, but also census tract (CT) data on LEs</a:t>
            </a:r>
          </a:p>
          <a:p>
            <a:r>
              <a:rPr lang="en-CA" dirty="0"/>
              <a:t>While comparable Canadian LE estimates had never been done before, all the data are available to construct highly comparable small area variation LE estimates at the CT level</a:t>
            </a:r>
          </a:p>
        </p:txBody>
      </p:sp>
      <p:sp>
        <p:nvSpPr>
          <p:cNvPr id="4" name="Slide Number Placeholder 3">
            <a:extLst>
              <a:ext uri="{FF2B5EF4-FFF2-40B4-BE49-F238E27FC236}">
                <a16:creationId xmlns:a16="http://schemas.microsoft.com/office/drawing/2014/main" id="{47FFF216-E6DE-9B3B-ADE6-6D1876C8C0CA}"/>
              </a:ext>
            </a:extLst>
          </p:cNvPr>
          <p:cNvSpPr>
            <a:spLocks noGrp="1"/>
          </p:cNvSpPr>
          <p:nvPr>
            <p:ph type="sldNum" sz="quarter" idx="12"/>
          </p:nvPr>
        </p:nvSpPr>
        <p:spPr/>
        <p:txBody>
          <a:bodyPr/>
          <a:lstStyle/>
          <a:p>
            <a:fld id="{125CDB63-1097-4591-BC99-EDFAF4861BAB}" type="slidenum">
              <a:rPr lang="en-CA" smtClean="0"/>
              <a:t>5</a:t>
            </a:fld>
            <a:endParaRPr lang="en-CA"/>
          </a:p>
        </p:txBody>
      </p:sp>
    </p:spTree>
    <p:extLst>
      <p:ext uri="{BB962C8B-B14F-4D97-AF65-F5344CB8AC3E}">
        <p14:creationId xmlns:p14="http://schemas.microsoft.com/office/powerpoint/2010/main" val="2503133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BC8E3-0C6A-055B-B1C0-C049389D2B6F}"/>
              </a:ext>
            </a:extLst>
          </p:cNvPr>
          <p:cNvSpPr>
            <a:spLocks noGrp="1"/>
          </p:cNvSpPr>
          <p:nvPr>
            <p:ph type="title"/>
          </p:nvPr>
        </p:nvSpPr>
        <p:spPr>
          <a:xfrm>
            <a:off x="838200" y="416560"/>
            <a:ext cx="10515600" cy="2509520"/>
          </a:xfrm>
        </p:spPr>
        <p:txBody>
          <a:bodyPr>
            <a:normAutofit fontScale="90000"/>
          </a:bodyPr>
          <a:lstStyle/>
          <a:p>
            <a:r>
              <a:rPr lang="en-CA" u="sng" dirty="0"/>
              <a:t>Question</a:t>
            </a:r>
            <a:r>
              <a:rPr lang="en-CA" dirty="0"/>
              <a:t>: How do small area variations in LE at the census tract (CT) level compare within and across US and Canada’s largest cities</a:t>
            </a:r>
            <a:br>
              <a:rPr lang="en-CA" dirty="0"/>
            </a:br>
            <a:r>
              <a:rPr lang="en-CA" u="sng" dirty="0"/>
              <a:t>Method</a:t>
            </a:r>
            <a:r>
              <a:rPr lang="en-CA" dirty="0"/>
              <a:t>: estimate LEs at CT level in Canada, comparably to US</a:t>
            </a:r>
          </a:p>
        </p:txBody>
      </p:sp>
      <p:sp>
        <p:nvSpPr>
          <p:cNvPr id="3" name="Content Placeholder 2">
            <a:extLst>
              <a:ext uri="{FF2B5EF4-FFF2-40B4-BE49-F238E27FC236}">
                <a16:creationId xmlns:a16="http://schemas.microsoft.com/office/drawing/2014/main" id="{5E2B6E17-759B-D6A4-1FA6-8DF9364ADADC}"/>
              </a:ext>
            </a:extLst>
          </p:cNvPr>
          <p:cNvSpPr>
            <a:spLocks noGrp="1"/>
          </p:cNvSpPr>
          <p:nvPr>
            <p:ph idx="1"/>
          </p:nvPr>
        </p:nvSpPr>
        <p:spPr>
          <a:xfrm>
            <a:off x="838200" y="3179617"/>
            <a:ext cx="10515600" cy="3574473"/>
          </a:xfrm>
        </p:spPr>
        <p:txBody>
          <a:bodyPr>
            <a:normAutofit fontScale="85000" lnSpcReduction="20000"/>
          </a:bodyPr>
          <a:lstStyle/>
          <a:p>
            <a:r>
              <a:rPr lang="en-CA" dirty="0"/>
              <a:t>use death counts from 2006 to 2016; population counts from 2011 census, resulting in LEs centred on 2011</a:t>
            </a:r>
          </a:p>
          <a:p>
            <a:r>
              <a:rPr lang="en-CA" dirty="0"/>
              <a:t>use LEs at age 20 (not at birth – questions re comparability of infant mortality, treatment of stillbirths, interest in roles of chronic disease)</a:t>
            </a:r>
          </a:p>
          <a:p>
            <a:r>
              <a:rPr lang="en-CA" dirty="0"/>
              <a:t>assume geographic (inter-CT) mobility is not important</a:t>
            </a:r>
          </a:p>
          <a:p>
            <a:r>
              <a:rPr lang="en-CA" dirty="0"/>
              <a:t>focus on subset of CTs that support “robust” estimates of LEs using abridged life tables (including standard error of LE &lt; 1.5 years)</a:t>
            </a:r>
          </a:p>
          <a:p>
            <a:r>
              <a:rPr lang="en-CA" dirty="0"/>
              <a:t>tabulate and graph variations in CT LEs within and across cities</a:t>
            </a:r>
          </a:p>
          <a:p>
            <a:r>
              <a:rPr lang="en-CA" dirty="0"/>
              <a:t>explore extent to which variations in CT LEs are associated with CT-level SES = socio-economic status variables</a:t>
            </a:r>
          </a:p>
        </p:txBody>
      </p:sp>
      <p:sp>
        <p:nvSpPr>
          <p:cNvPr id="4" name="Slide Number Placeholder 3">
            <a:extLst>
              <a:ext uri="{FF2B5EF4-FFF2-40B4-BE49-F238E27FC236}">
                <a16:creationId xmlns:a16="http://schemas.microsoft.com/office/drawing/2014/main" id="{812310D2-22CC-C9AD-D7EE-B6558EBDB5CC}"/>
              </a:ext>
            </a:extLst>
          </p:cNvPr>
          <p:cNvSpPr>
            <a:spLocks noGrp="1"/>
          </p:cNvSpPr>
          <p:nvPr>
            <p:ph type="sldNum" sz="quarter" idx="12"/>
          </p:nvPr>
        </p:nvSpPr>
        <p:spPr/>
        <p:txBody>
          <a:bodyPr/>
          <a:lstStyle/>
          <a:p>
            <a:fld id="{125CDB63-1097-4591-BC99-EDFAF4861BAB}" type="slidenum">
              <a:rPr lang="en-CA" smtClean="0"/>
              <a:t>6</a:t>
            </a:fld>
            <a:endParaRPr lang="en-CA"/>
          </a:p>
        </p:txBody>
      </p:sp>
    </p:spTree>
    <p:extLst>
      <p:ext uri="{BB962C8B-B14F-4D97-AF65-F5344CB8AC3E}">
        <p14:creationId xmlns:p14="http://schemas.microsoft.com/office/powerpoint/2010/main" val="4248563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5505-FC21-B1F2-B9E1-2A3AB01A6EA5}"/>
              </a:ext>
            </a:extLst>
          </p:cNvPr>
          <p:cNvSpPr>
            <a:spLocks noGrp="1"/>
          </p:cNvSpPr>
          <p:nvPr>
            <p:ph type="title"/>
          </p:nvPr>
        </p:nvSpPr>
        <p:spPr>
          <a:xfrm>
            <a:off x="0" y="55183"/>
            <a:ext cx="9062720" cy="676337"/>
          </a:xfrm>
        </p:spPr>
        <p:txBody>
          <a:bodyPr>
            <a:normAutofit/>
          </a:bodyPr>
          <a:lstStyle/>
          <a:p>
            <a:pPr algn="ctr"/>
            <a:r>
              <a:rPr lang="en-CA" sz="3600" dirty="0"/>
              <a:t>Context: LE Levels and Trends in Canada and US</a:t>
            </a:r>
          </a:p>
        </p:txBody>
      </p:sp>
      <p:sp>
        <p:nvSpPr>
          <p:cNvPr id="3" name="Content Placeholder 2">
            <a:extLst>
              <a:ext uri="{FF2B5EF4-FFF2-40B4-BE49-F238E27FC236}">
                <a16:creationId xmlns:a16="http://schemas.microsoft.com/office/drawing/2014/main" id="{8C6998C0-801D-DDAC-C2F8-D538A434F8EE}"/>
              </a:ext>
            </a:extLst>
          </p:cNvPr>
          <p:cNvSpPr>
            <a:spLocks noGrp="1"/>
          </p:cNvSpPr>
          <p:nvPr>
            <p:ph idx="1"/>
          </p:nvPr>
        </p:nvSpPr>
        <p:spPr>
          <a:xfrm>
            <a:off x="5992091" y="677087"/>
            <a:ext cx="5635339" cy="978535"/>
          </a:xfrm>
        </p:spPr>
        <p:txBody>
          <a:bodyPr>
            <a:normAutofit fontScale="77500" lnSpcReduction="20000"/>
          </a:bodyPr>
          <a:lstStyle/>
          <a:p>
            <a:r>
              <a:rPr lang="en-US" dirty="0"/>
              <a:t>Canada, unlike the US, has not experienced recently declining LE</a:t>
            </a:r>
          </a:p>
          <a:p>
            <a:r>
              <a:rPr lang="en-US" dirty="0"/>
              <a:t>mortality data, unfortunately are not timely</a:t>
            </a:r>
            <a:endParaRPr lang="en-CA" dirty="0"/>
          </a:p>
        </p:txBody>
      </p:sp>
      <p:pic>
        <p:nvPicPr>
          <p:cNvPr id="7" name="Picture 6">
            <a:extLst>
              <a:ext uri="{FF2B5EF4-FFF2-40B4-BE49-F238E27FC236}">
                <a16:creationId xmlns:a16="http://schemas.microsoft.com/office/drawing/2014/main" id="{C6900A80-D17D-B6AF-C84B-89AD83AB54F9}"/>
              </a:ext>
            </a:extLst>
          </p:cNvPr>
          <p:cNvPicPr>
            <a:picLocks noChangeAspect="1"/>
          </p:cNvPicPr>
          <p:nvPr/>
        </p:nvPicPr>
        <p:blipFill>
          <a:blip r:embed="rId3"/>
          <a:stretch>
            <a:fillRect/>
          </a:stretch>
        </p:blipFill>
        <p:spPr>
          <a:xfrm>
            <a:off x="0" y="3423183"/>
            <a:ext cx="5019040" cy="3434818"/>
          </a:xfrm>
          <a:prstGeom prst="rect">
            <a:avLst/>
          </a:prstGeom>
        </p:spPr>
      </p:pic>
      <p:pic>
        <p:nvPicPr>
          <p:cNvPr id="8" name="Picture 7">
            <a:extLst>
              <a:ext uri="{FF2B5EF4-FFF2-40B4-BE49-F238E27FC236}">
                <a16:creationId xmlns:a16="http://schemas.microsoft.com/office/drawing/2014/main" id="{B036DE55-61A2-ECA8-04C2-FA38D4122621}"/>
              </a:ext>
            </a:extLst>
          </p:cNvPr>
          <p:cNvPicPr>
            <a:picLocks noChangeAspect="1"/>
          </p:cNvPicPr>
          <p:nvPr/>
        </p:nvPicPr>
        <p:blipFill>
          <a:blip r:embed="rId4"/>
          <a:stretch>
            <a:fillRect/>
          </a:stretch>
        </p:blipFill>
        <p:spPr>
          <a:xfrm>
            <a:off x="271073" y="620657"/>
            <a:ext cx="4747967" cy="2832343"/>
          </a:xfrm>
          <a:prstGeom prst="rect">
            <a:avLst/>
          </a:prstGeom>
        </p:spPr>
      </p:pic>
      <p:sp>
        <p:nvSpPr>
          <p:cNvPr id="6" name="Rectangle: Rounded Corners 5">
            <a:extLst>
              <a:ext uri="{FF2B5EF4-FFF2-40B4-BE49-F238E27FC236}">
                <a16:creationId xmlns:a16="http://schemas.microsoft.com/office/drawing/2014/main" id="{92DA286C-130F-4CF6-05B2-B18B0F32B6CE}"/>
              </a:ext>
            </a:extLst>
          </p:cNvPr>
          <p:cNvSpPr/>
          <p:nvPr/>
        </p:nvSpPr>
        <p:spPr>
          <a:xfrm>
            <a:off x="10373360" y="2415756"/>
            <a:ext cx="1290320" cy="3454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Canada</a:t>
            </a:r>
            <a:endParaRPr lang="en-CA" dirty="0"/>
          </a:p>
        </p:txBody>
      </p:sp>
      <p:sp>
        <p:nvSpPr>
          <p:cNvPr id="9" name="Rectangle: Rounded Corners 8">
            <a:extLst>
              <a:ext uri="{FF2B5EF4-FFF2-40B4-BE49-F238E27FC236}">
                <a16:creationId xmlns:a16="http://schemas.microsoft.com/office/drawing/2014/main" id="{136761A3-65E1-0590-17AC-EA23B0AFCE38}"/>
              </a:ext>
            </a:extLst>
          </p:cNvPr>
          <p:cNvSpPr/>
          <p:nvPr/>
        </p:nvSpPr>
        <p:spPr>
          <a:xfrm>
            <a:off x="2153920" y="5364480"/>
            <a:ext cx="924560" cy="4165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U.S.</a:t>
            </a:r>
            <a:endParaRPr lang="en-CA" dirty="0"/>
          </a:p>
        </p:txBody>
      </p:sp>
      <p:sp>
        <p:nvSpPr>
          <p:cNvPr id="10" name="Rectangle: Rounded Corners 9">
            <a:extLst>
              <a:ext uri="{FF2B5EF4-FFF2-40B4-BE49-F238E27FC236}">
                <a16:creationId xmlns:a16="http://schemas.microsoft.com/office/drawing/2014/main" id="{854F4994-74AC-9A49-4A6B-3E265677B184}"/>
              </a:ext>
            </a:extLst>
          </p:cNvPr>
          <p:cNvSpPr/>
          <p:nvPr/>
        </p:nvSpPr>
        <p:spPr>
          <a:xfrm>
            <a:off x="10840720" y="3423183"/>
            <a:ext cx="924560" cy="4165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U.S.</a:t>
            </a:r>
            <a:endParaRPr lang="en-CA" dirty="0"/>
          </a:p>
        </p:txBody>
      </p:sp>
      <p:sp>
        <p:nvSpPr>
          <p:cNvPr id="11" name="Rectangle: Rounded Corners 10">
            <a:extLst>
              <a:ext uri="{FF2B5EF4-FFF2-40B4-BE49-F238E27FC236}">
                <a16:creationId xmlns:a16="http://schemas.microsoft.com/office/drawing/2014/main" id="{F5515ECB-CE8B-7110-20FF-206AF95BD3B4}"/>
              </a:ext>
            </a:extLst>
          </p:cNvPr>
          <p:cNvSpPr/>
          <p:nvPr/>
        </p:nvSpPr>
        <p:spPr>
          <a:xfrm>
            <a:off x="3241040" y="1338983"/>
            <a:ext cx="1290320" cy="3454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Canada</a:t>
            </a:r>
            <a:endParaRPr lang="en-CA" dirty="0"/>
          </a:p>
        </p:txBody>
      </p:sp>
      <p:grpSp>
        <p:nvGrpSpPr>
          <p:cNvPr id="15" name="Group 14">
            <a:extLst>
              <a:ext uri="{FF2B5EF4-FFF2-40B4-BE49-F238E27FC236}">
                <a16:creationId xmlns:a16="http://schemas.microsoft.com/office/drawing/2014/main" id="{685EDDD3-D9F0-C804-A03B-C5A44EE6889A}"/>
              </a:ext>
            </a:extLst>
          </p:cNvPr>
          <p:cNvGrpSpPr/>
          <p:nvPr/>
        </p:nvGrpSpPr>
        <p:grpSpPr>
          <a:xfrm>
            <a:off x="5228663" y="1520537"/>
            <a:ext cx="6963338" cy="5171439"/>
            <a:chOff x="5228663" y="1219200"/>
            <a:chExt cx="6963338" cy="5171439"/>
          </a:xfrm>
        </p:grpSpPr>
        <p:pic>
          <p:nvPicPr>
            <p:cNvPr id="4" name="Picture 3">
              <a:extLst>
                <a:ext uri="{FF2B5EF4-FFF2-40B4-BE49-F238E27FC236}">
                  <a16:creationId xmlns:a16="http://schemas.microsoft.com/office/drawing/2014/main" id="{5AF23500-F858-48F5-579D-AA223AFFA43C}"/>
                </a:ext>
              </a:extLst>
            </p:cNvPr>
            <p:cNvPicPr>
              <a:picLocks noChangeAspect="1"/>
            </p:cNvPicPr>
            <p:nvPr/>
          </p:nvPicPr>
          <p:blipFill>
            <a:blip r:embed="rId5"/>
            <a:stretch>
              <a:fillRect/>
            </a:stretch>
          </p:blipFill>
          <p:spPr>
            <a:xfrm>
              <a:off x="5228663" y="1219200"/>
              <a:ext cx="6963338" cy="5171439"/>
            </a:xfrm>
            <a:prstGeom prst="rect">
              <a:avLst/>
            </a:prstGeom>
          </p:spPr>
        </p:pic>
        <p:sp>
          <p:nvSpPr>
            <p:cNvPr id="12" name="Oval 11">
              <a:extLst>
                <a:ext uri="{FF2B5EF4-FFF2-40B4-BE49-F238E27FC236}">
                  <a16:creationId xmlns:a16="http://schemas.microsoft.com/office/drawing/2014/main" id="{54577C06-8CE2-3B22-5A80-46044A6370A2}"/>
                </a:ext>
              </a:extLst>
            </p:cNvPr>
            <p:cNvSpPr/>
            <p:nvPr/>
          </p:nvSpPr>
          <p:spPr>
            <a:xfrm>
              <a:off x="11490960" y="5251894"/>
              <a:ext cx="511569" cy="336105"/>
            </a:xfrm>
            <a:prstGeom prst="ellipse">
              <a:avLst/>
            </a:prstGeom>
            <a:solidFill>
              <a:schemeClr val="accent1">
                <a:alpha val="1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3" name="Oval 12">
            <a:extLst>
              <a:ext uri="{FF2B5EF4-FFF2-40B4-BE49-F238E27FC236}">
                <a16:creationId xmlns:a16="http://schemas.microsoft.com/office/drawing/2014/main" id="{206F588F-DF00-4BB6-2917-AA8F038471F7}"/>
              </a:ext>
            </a:extLst>
          </p:cNvPr>
          <p:cNvSpPr/>
          <p:nvPr/>
        </p:nvSpPr>
        <p:spPr>
          <a:xfrm>
            <a:off x="4454999" y="6459573"/>
            <a:ext cx="436880" cy="274320"/>
          </a:xfrm>
          <a:prstGeom prst="ellipse">
            <a:avLst/>
          </a:prstGeom>
          <a:solidFill>
            <a:schemeClr val="accent1">
              <a:alpha val="1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a:extLst>
              <a:ext uri="{FF2B5EF4-FFF2-40B4-BE49-F238E27FC236}">
                <a16:creationId xmlns:a16="http://schemas.microsoft.com/office/drawing/2014/main" id="{ECC96CFD-6317-23BB-AEA0-CD19DC631339}"/>
              </a:ext>
            </a:extLst>
          </p:cNvPr>
          <p:cNvSpPr/>
          <p:nvPr/>
        </p:nvSpPr>
        <p:spPr>
          <a:xfrm>
            <a:off x="1015413" y="874847"/>
            <a:ext cx="1814284" cy="389993"/>
          </a:xfrm>
          <a:prstGeom prst="ellipse">
            <a:avLst/>
          </a:prstGeom>
          <a:solidFill>
            <a:schemeClr val="accent1">
              <a:alpha val="1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a:extLst>
              <a:ext uri="{FF2B5EF4-FFF2-40B4-BE49-F238E27FC236}">
                <a16:creationId xmlns:a16="http://schemas.microsoft.com/office/drawing/2014/main" id="{D53D8D51-DA9C-5908-8F91-14516A2F743F}"/>
              </a:ext>
            </a:extLst>
          </p:cNvPr>
          <p:cNvSpPr/>
          <p:nvPr/>
        </p:nvSpPr>
        <p:spPr>
          <a:xfrm>
            <a:off x="4077731" y="4164227"/>
            <a:ext cx="737260" cy="1299547"/>
          </a:xfrm>
          <a:prstGeom prst="ellipse">
            <a:avLst/>
          </a:prstGeom>
          <a:solidFill>
            <a:schemeClr val="accent1">
              <a:alpha val="1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Slide Number Placeholder 15">
            <a:extLst>
              <a:ext uri="{FF2B5EF4-FFF2-40B4-BE49-F238E27FC236}">
                <a16:creationId xmlns:a16="http://schemas.microsoft.com/office/drawing/2014/main" id="{79CD5176-C7A5-2F1B-70AD-E4F586090217}"/>
              </a:ext>
            </a:extLst>
          </p:cNvPr>
          <p:cNvSpPr>
            <a:spLocks noGrp="1"/>
          </p:cNvSpPr>
          <p:nvPr>
            <p:ph type="sldNum" sz="quarter" idx="12"/>
          </p:nvPr>
        </p:nvSpPr>
        <p:spPr/>
        <p:txBody>
          <a:bodyPr/>
          <a:lstStyle/>
          <a:p>
            <a:fld id="{125CDB63-1097-4591-BC99-EDFAF4861BAB}" type="slidenum">
              <a:rPr lang="en-CA" smtClean="0"/>
              <a:t>7</a:t>
            </a:fld>
            <a:endParaRPr lang="en-CA"/>
          </a:p>
        </p:txBody>
      </p:sp>
    </p:spTree>
    <p:extLst>
      <p:ext uri="{BB962C8B-B14F-4D97-AF65-F5344CB8AC3E}">
        <p14:creationId xmlns:p14="http://schemas.microsoft.com/office/powerpoint/2010/main" val="717303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5505-FC21-B1F2-B9E1-2A3AB01A6EA5}"/>
              </a:ext>
            </a:extLst>
          </p:cNvPr>
          <p:cNvSpPr>
            <a:spLocks noGrp="1"/>
          </p:cNvSpPr>
          <p:nvPr>
            <p:ph type="title"/>
          </p:nvPr>
        </p:nvSpPr>
        <p:spPr>
          <a:xfrm>
            <a:off x="765463" y="136524"/>
            <a:ext cx="10515600" cy="568324"/>
          </a:xfrm>
        </p:spPr>
        <p:txBody>
          <a:bodyPr>
            <a:normAutofit fontScale="90000"/>
          </a:bodyPr>
          <a:lstStyle/>
          <a:p>
            <a:r>
              <a:rPr lang="en-US" sz="3600" dirty="0"/>
              <a:t>CMA and CT Populations</a:t>
            </a:r>
            <a:endParaRPr lang="en-CA" sz="3600" dirty="0"/>
          </a:p>
        </p:txBody>
      </p:sp>
      <p:sp>
        <p:nvSpPr>
          <p:cNvPr id="3" name="Content Placeholder 2">
            <a:extLst>
              <a:ext uri="{FF2B5EF4-FFF2-40B4-BE49-F238E27FC236}">
                <a16:creationId xmlns:a16="http://schemas.microsoft.com/office/drawing/2014/main" id="{8C6998C0-801D-DDAC-C2F8-D538A434F8EE}"/>
              </a:ext>
            </a:extLst>
          </p:cNvPr>
          <p:cNvSpPr>
            <a:spLocks noGrp="1"/>
          </p:cNvSpPr>
          <p:nvPr>
            <p:ph idx="1"/>
          </p:nvPr>
        </p:nvSpPr>
        <p:spPr>
          <a:xfrm>
            <a:off x="838199" y="693014"/>
            <a:ext cx="10442864" cy="439593"/>
          </a:xfrm>
        </p:spPr>
        <p:txBody>
          <a:bodyPr>
            <a:normAutofit fontScale="77500" lnSpcReduction="20000"/>
          </a:bodyPr>
          <a:lstStyle/>
          <a:p>
            <a:r>
              <a:rPr lang="en-US" dirty="0"/>
              <a:t>n.b. not clear why Montreal and Quebec City have such low CT population coverage</a:t>
            </a:r>
            <a:endParaRPr lang="en-CA" dirty="0"/>
          </a:p>
        </p:txBody>
      </p:sp>
      <p:pic>
        <p:nvPicPr>
          <p:cNvPr id="7" name="Picture 6">
            <a:extLst>
              <a:ext uri="{FF2B5EF4-FFF2-40B4-BE49-F238E27FC236}">
                <a16:creationId xmlns:a16="http://schemas.microsoft.com/office/drawing/2014/main" id="{D048FFD0-474C-DAA6-CD3C-B026430A7272}"/>
              </a:ext>
            </a:extLst>
          </p:cNvPr>
          <p:cNvPicPr>
            <a:picLocks noChangeAspect="1"/>
          </p:cNvPicPr>
          <p:nvPr/>
        </p:nvPicPr>
        <p:blipFill>
          <a:blip r:embed="rId3"/>
          <a:stretch>
            <a:fillRect/>
          </a:stretch>
        </p:blipFill>
        <p:spPr>
          <a:xfrm>
            <a:off x="-68130" y="1404211"/>
            <a:ext cx="12328259" cy="5243513"/>
          </a:xfrm>
          <a:prstGeom prst="rect">
            <a:avLst/>
          </a:prstGeom>
        </p:spPr>
      </p:pic>
      <p:sp>
        <p:nvSpPr>
          <p:cNvPr id="4" name="Oval 3">
            <a:extLst>
              <a:ext uri="{FF2B5EF4-FFF2-40B4-BE49-F238E27FC236}">
                <a16:creationId xmlns:a16="http://schemas.microsoft.com/office/drawing/2014/main" id="{0588F893-115F-C3BC-13E9-4896847AB16F}"/>
              </a:ext>
            </a:extLst>
          </p:cNvPr>
          <p:cNvSpPr/>
          <p:nvPr/>
        </p:nvSpPr>
        <p:spPr>
          <a:xfrm>
            <a:off x="9794240" y="2458720"/>
            <a:ext cx="447040" cy="284480"/>
          </a:xfrm>
          <a:prstGeom prst="ellipse">
            <a:avLst/>
          </a:prstGeom>
          <a:solidFill>
            <a:schemeClr val="accent1">
              <a:alpha val="1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a:extLst>
              <a:ext uri="{FF2B5EF4-FFF2-40B4-BE49-F238E27FC236}">
                <a16:creationId xmlns:a16="http://schemas.microsoft.com/office/drawing/2014/main" id="{810367D4-5031-DF52-99A1-7C47ACC29457}"/>
              </a:ext>
            </a:extLst>
          </p:cNvPr>
          <p:cNvSpPr/>
          <p:nvPr/>
        </p:nvSpPr>
        <p:spPr>
          <a:xfrm>
            <a:off x="9798356" y="3772661"/>
            <a:ext cx="447040" cy="284480"/>
          </a:xfrm>
          <a:prstGeom prst="ellipse">
            <a:avLst/>
          </a:prstGeom>
          <a:solidFill>
            <a:schemeClr val="accent1">
              <a:alpha val="1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Slide Number Placeholder 5">
            <a:extLst>
              <a:ext uri="{FF2B5EF4-FFF2-40B4-BE49-F238E27FC236}">
                <a16:creationId xmlns:a16="http://schemas.microsoft.com/office/drawing/2014/main" id="{B3B67A8B-1770-F17D-7291-1B0A396C6C7E}"/>
              </a:ext>
            </a:extLst>
          </p:cNvPr>
          <p:cNvSpPr>
            <a:spLocks noGrp="1"/>
          </p:cNvSpPr>
          <p:nvPr>
            <p:ph type="sldNum" sz="quarter" idx="12"/>
          </p:nvPr>
        </p:nvSpPr>
        <p:spPr/>
        <p:txBody>
          <a:bodyPr/>
          <a:lstStyle/>
          <a:p>
            <a:fld id="{125CDB63-1097-4591-BC99-EDFAF4861BAB}" type="slidenum">
              <a:rPr lang="en-CA" smtClean="0"/>
              <a:t>8</a:t>
            </a:fld>
            <a:endParaRPr lang="en-CA"/>
          </a:p>
        </p:txBody>
      </p:sp>
    </p:spTree>
    <p:extLst>
      <p:ext uri="{BB962C8B-B14F-4D97-AF65-F5344CB8AC3E}">
        <p14:creationId xmlns:p14="http://schemas.microsoft.com/office/powerpoint/2010/main" val="884593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5505-FC21-B1F2-B9E1-2A3AB01A6EA5}"/>
              </a:ext>
            </a:extLst>
          </p:cNvPr>
          <p:cNvSpPr>
            <a:spLocks noGrp="1"/>
          </p:cNvSpPr>
          <p:nvPr>
            <p:ph type="title"/>
          </p:nvPr>
        </p:nvSpPr>
        <p:spPr>
          <a:xfrm>
            <a:off x="100444" y="176643"/>
            <a:ext cx="3009442" cy="3117272"/>
          </a:xfrm>
        </p:spPr>
        <p:txBody>
          <a:bodyPr>
            <a:noAutofit/>
          </a:bodyPr>
          <a:lstStyle/>
          <a:p>
            <a:r>
              <a:rPr lang="en-CA" sz="3600" dirty="0">
                <a:effectLst/>
                <a:latin typeface="Calibri" panose="020F0502020204030204" pitchFamily="34" charset="0"/>
                <a:ea typeface="Calibri" panose="020F0502020204030204" pitchFamily="34" charset="0"/>
                <a:cs typeface="Times New Roman" panose="02020603050405020304" pitchFamily="18" charset="0"/>
              </a:rPr>
              <a:t>Distributions of “Robust” CT LEs at age 20, Canada 15 and US 9 Largest Cities</a:t>
            </a:r>
            <a:endParaRPr lang="en-CA" sz="3600" dirty="0"/>
          </a:p>
        </p:txBody>
      </p:sp>
      <p:sp>
        <p:nvSpPr>
          <p:cNvPr id="3" name="Content Placeholder 2">
            <a:extLst>
              <a:ext uri="{FF2B5EF4-FFF2-40B4-BE49-F238E27FC236}">
                <a16:creationId xmlns:a16="http://schemas.microsoft.com/office/drawing/2014/main" id="{8C6998C0-801D-DDAC-C2F8-D538A434F8EE}"/>
              </a:ext>
            </a:extLst>
          </p:cNvPr>
          <p:cNvSpPr>
            <a:spLocks noGrp="1"/>
          </p:cNvSpPr>
          <p:nvPr>
            <p:ph idx="1"/>
          </p:nvPr>
        </p:nvSpPr>
        <p:spPr>
          <a:xfrm>
            <a:off x="31328" y="3293919"/>
            <a:ext cx="2992427" cy="3293917"/>
          </a:xfrm>
        </p:spPr>
        <p:txBody>
          <a:bodyPr>
            <a:normAutofit fontScale="77500" lnSpcReduction="20000"/>
          </a:bodyPr>
          <a:lstStyle/>
          <a:p>
            <a:r>
              <a:rPr lang="en-US" dirty="0"/>
              <a:t>~ 10 year ranges in LE for middle 90% of CTs in each CMA</a:t>
            </a:r>
          </a:p>
          <a:p>
            <a:r>
              <a:rPr lang="en-US" dirty="0"/>
              <a:t>but (surprisingly?) Canadian ranges a bit higher than for US cities</a:t>
            </a:r>
          </a:p>
          <a:p>
            <a:r>
              <a:rPr lang="en-US" dirty="0"/>
              <a:t>again, not clear why Montreal and Quebec City have the highest ranges of LE across their constituent CTs</a:t>
            </a:r>
            <a:endParaRPr lang="en-CA" dirty="0"/>
          </a:p>
        </p:txBody>
      </p:sp>
      <p:pic>
        <p:nvPicPr>
          <p:cNvPr id="6" name="Picture 5">
            <a:extLst>
              <a:ext uri="{FF2B5EF4-FFF2-40B4-BE49-F238E27FC236}">
                <a16:creationId xmlns:a16="http://schemas.microsoft.com/office/drawing/2014/main" id="{9115E758-2FB3-4BA3-07F6-00A37889A2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9886" y="0"/>
            <a:ext cx="9050786" cy="6858000"/>
          </a:xfrm>
          <a:prstGeom prst="rect">
            <a:avLst/>
          </a:prstGeom>
          <a:noFill/>
          <a:ln>
            <a:noFill/>
          </a:ln>
        </p:spPr>
      </p:pic>
      <p:sp>
        <p:nvSpPr>
          <p:cNvPr id="4" name="Oval 3">
            <a:extLst>
              <a:ext uri="{FF2B5EF4-FFF2-40B4-BE49-F238E27FC236}">
                <a16:creationId xmlns:a16="http://schemas.microsoft.com/office/drawing/2014/main" id="{71BE94B2-1AE9-28B4-AD9B-288A1E937A99}"/>
              </a:ext>
            </a:extLst>
          </p:cNvPr>
          <p:cNvSpPr/>
          <p:nvPr/>
        </p:nvSpPr>
        <p:spPr>
          <a:xfrm>
            <a:off x="10895635" y="938020"/>
            <a:ext cx="1341007" cy="342139"/>
          </a:xfrm>
          <a:prstGeom prst="ellipse">
            <a:avLst/>
          </a:prstGeom>
          <a:solidFill>
            <a:schemeClr val="accent1">
              <a:alpha val="1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a:extLst>
              <a:ext uri="{FF2B5EF4-FFF2-40B4-BE49-F238E27FC236}">
                <a16:creationId xmlns:a16="http://schemas.microsoft.com/office/drawing/2014/main" id="{F6E494EC-A086-552C-A592-FBBF3CA63FE7}"/>
              </a:ext>
            </a:extLst>
          </p:cNvPr>
          <p:cNvSpPr/>
          <p:nvPr/>
        </p:nvSpPr>
        <p:spPr>
          <a:xfrm>
            <a:off x="10926115" y="2167380"/>
            <a:ext cx="1341007" cy="342139"/>
          </a:xfrm>
          <a:prstGeom prst="ellipse">
            <a:avLst/>
          </a:prstGeom>
          <a:solidFill>
            <a:schemeClr val="accent1">
              <a:alpha val="1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a:extLst>
              <a:ext uri="{FF2B5EF4-FFF2-40B4-BE49-F238E27FC236}">
                <a16:creationId xmlns:a16="http://schemas.microsoft.com/office/drawing/2014/main" id="{FF16AA3B-369D-FEC6-D83A-792942D32BAC}"/>
              </a:ext>
            </a:extLst>
          </p:cNvPr>
          <p:cNvSpPr/>
          <p:nvPr/>
        </p:nvSpPr>
        <p:spPr>
          <a:xfrm>
            <a:off x="10861041" y="5083300"/>
            <a:ext cx="1467042" cy="616460"/>
          </a:xfrm>
          <a:prstGeom prst="ellipse">
            <a:avLst/>
          </a:prstGeom>
          <a:solidFill>
            <a:schemeClr val="accent1">
              <a:alpha val="1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lide Number Placeholder 7">
            <a:extLst>
              <a:ext uri="{FF2B5EF4-FFF2-40B4-BE49-F238E27FC236}">
                <a16:creationId xmlns:a16="http://schemas.microsoft.com/office/drawing/2014/main" id="{3118AB87-51F7-652B-60EF-0888B26C7108}"/>
              </a:ext>
            </a:extLst>
          </p:cNvPr>
          <p:cNvSpPr>
            <a:spLocks noGrp="1"/>
          </p:cNvSpPr>
          <p:nvPr>
            <p:ph type="sldNum" sz="quarter" idx="12"/>
          </p:nvPr>
        </p:nvSpPr>
        <p:spPr/>
        <p:txBody>
          <a:bodyPr/>
          <a:lstStyle/>
          <a:p>
            <a:fld id="{125CDB63-1097-4591-BC99-EDFAF4861BAB}" type="slidenum">
              <a:rPr lang="en-CA" smtClean="0"/>
              <a:t>9</a:t>
            </a:fld>
            <a:endParaRPr lang="en-CA"/>
          </a:p>
        </p:txBody>
      </p:sp>
    </p:spTree>
    <p:extLst>
      <p:ext uri="{BB962C8B-B14F-4D97-AF65-F5344CB8AC3E}">
        <p14:creationId xmlns:p14="http://schemas.microsoft.com/office/powerpoint/2010/main" val="38546484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2701</TotalTime>
  <Words>2884</Words>
  <Application>Microsoft Office PowerPoint</Application>
  <PresentationFormat>Widescreen</PresentationFormat>
  <Paragraphs>280</Paragraphs>
  <Slides>36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Aptos</vt:lpstr>
      <vt:lpstr>Aptos Display</vt:lpstr>
      <vt:lpstr>Arial</vt:lpstr>
      <vt:lpstr>Arial Black</vt:lpstr>
      <vt:lpstr>Calibri</vt:lpstr>
      <vt:lpstr>Wingdings</vt:lpstr>
      <vt:lpstr>Office Theme</vt:lpstr>
      <vt:lpstr>Small Area Variations in Life Expectancy</vt:lpstr>
      <vt:lpstr>Small Area Variations are Ubiquitous, Have Been Observed for Decades, But Remain Generally Unexplained</vt:lpstr>
      <vt:lpstr>IHME US counties</vt:lpstr>
      <vt:lpstr>New Data in the US – by Census Tract</vt:lpstr>
      <vt:lpstr>Motivation and Hypothesis</vt:lpstr>
      <vt:lpstr>Question: How do small area variations in LE at the census tract (CT) level compare within and across US and Canada’s largest cities Method: estimate LEs at CT level in Canada, comparably to US</vt:lpstr>
      <vt:lpstr>Context: LE Levels and Trends in Canada and US</vt:lpstr>
      <vt:lpstr>CMA and CT Populations</vt:lpstr>
      <vt:lpstr>Distributions of “Robust” CT LEs at age 20, Canada 15 and US 9 Largest Cities</vt:lpstr>
      <vt:lpstr>Distributions of Life Expectancies (LEs) at Age 20 </vt:lpstr>
      <vt:lpstr>(Arriaga)</vt:lpstr>
      <vt:lpstr>Life Expectancy by Low Income (%) Across CTs in 15 Largest CMAs</vt:lpstr>
      <vt:lpstr>Life Expectancy by Median Family Income ($000s) Across CTs in 15 Largest Cities </vt:lpstr>
      <vt:lpstr>Canada – US, 3 largest cities, two versions for US cities</vt:lpstr>
      <vt:lpstr>Canada – US, next 3 largest cities, two versions for US cities</vt:lpstr>
      <vt:lpstr>(regressions Canada – US, 6 largest cities)</vt:lpstr>
      <vt:lpstr>Possible Reasons for Canada – US Differences</vt:lpstr>
      <vt:lpstr>City Structure:  e.g. Minneapolis and Toronto</vt:lpstr>
      <vt:lpstr>Share of Private School Enrolment and Median Income Across 772 School Districts in California, 2012</vt:lpstr>
      <vt:lpstr>Parental Influence – Father-Son Income Elasticities vs Gini</vt:lpstr>
      <vt:lpstr>Parental Influence – PISA Math Scores by Parental Socio-Economic Status (SES) Quartiles</vt:lpstr>
      <vt:lpstr>Chronic Stress</vt:lpstr>
      <vt:lpstr>Conclusions and Discussion (so far)</vt:lpstr>
      <vt:lpstr>And Now for Something New...  Extending the Analysis of Small Area Variations in Life Expectancy to Federal Electoral Districts (FEDs)  as well as Correlations With SES and Voting Patterns</vt:lpstr>
      <vt:lpstr>Context from US</vt:lpstr>
      <vt:lpstr>LEs in Liberal Ridings Generally Higher than in Conservative Ridings Correlation ≠ Causation</vt:lpstr>
      <vt:lpstr>Preliminary Statistical Analysis</vt:lpstr>
      <vt:lpstr>Simpson’s Paradox</vt:lpstr>
      <vt:lpstr>Simpson’s Paradox</vt:lpstr>
      <vt:lpstr>Federal Electoral Districts (FEDs) by Percentages of Population Data Available</vt:lpstr>
      <vt:lpstr>Distributions for 212 Federal Electoral Districts’ (FED) Population Sizes in 2011 by Winning Political Party in 2021</vt:lpstr>
      <vt:lpstr>Overview of Main Party Associations with LE at Age 20</vt:lpstr>
      <vt:lpstr>Correlation Matrix for CT Level Possible ”Explanatory” Covariates</vt:lpstr>
      <vt:lpstr>3 Single Level Linear Regressions for 212 FEDs: Average LE at Age 20 on 2021 Political Party</vt:lpstr>
      <vt:lpstr>Linear Multi-Level Incremental Fixed Effects</vt:lpstr>
      <vt:lpstr>Provisional Concluding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Wolfson</dc:creator>
  <cp:lastModifiedBy>Michael Wolfson</cp:lastModifiedBy>
  <cp:revision>46</cp:revision>
  <dcterms:created xsi:type="dcterms:W3CDTF">2024-10-04T02:13:26Z</dcterms:created>
  <dcterms:modified xsi:type="dcterms:W3CDTF">2024-10-25T15:42:28Z</dcterms:modified>
</cp:coreProperties>
</file>